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44"/>
  </p:notesMasterIdLst>
  <p:sldIdLst>
    <p:sldId id="256" r:id="rId5"/>
    <p:sldId id="309" r:id="rId6"/>
    <p:sldId id="352" r:id="rId7"/>
    <p:sldId id="258" r:id="rId8"/>
    <p:sldId id="354" r:id="rId9"/>
    <p:sldId id="353" r:id="rId10"/>
    <p:sldId id="357" r:id="rId11"/>
    <p:sldId id="356" r:id="rId12"/>
    <p:sldId id="367" r:id="rId13"/>
    <p:sldId id="360" r:id="rId14"/>
    <p:sldId id="361" r:id="rId15"/>
    <p:sldId id="358" r:id="rId16"/>
    <p:sldId id="359" r:id="rId17"/>
    <p:sldId id="362" r:id="rId18"/>
    <p:sldId id="363" r:id="rId19"/>
    <p:sldId id="366" r:id="rId20"/>
    <p:sldId id="355" r:id="rId21"/>
    <p:sldId id="364" r:id="rId22"/>
    <p:sldId id="365" r:id="rId23"/>
    <p:sldId id="385" r:id="rId24"/>
    <p:sldId id="368" r:id="rId25"/>
    <p:sldId id="369" r:id="rId26"/>
    <p:sldId id="370" r:id="rId27"/>
    <p:sldId id="373" r:id="rId28"/>
    <p:sldId id="371" r:id="rId29"/>
    <p:sldId id="374" r:id="rId30"/>
    <p:sldId id="372" r:id="rId31"/>
    <p:sldId id="375" r:id="rId32"/>
    <p:sldId id="376" r:id="rId33"/>
    <p:sldId id="379" r:id="rId34"/>
    <p:sldId id="378" r:id="rId35"/>
    <p:sldId id="377" r:id="rId36"/>
    <p:sldId id="380" r:id="rId37"/>
    <p:sldId id="381" r:id="rId38"/>
    <p:sldId id="382" r:id="rId39"/>
    <p:sldId id="383" r:id="rId40"/>
    <p:sldId id="384" r:id="rId41"/>
    <p:sldId id="386" r:id="rId42"/>
    <p:sldId id="351" r:id="rId43"/>
  </p:sldIdLst>
  <p:sldSz cx="12192000" cy="6858000"/>
  <p:notesSz cx="7099300" cy="10234613"/>
  <p:embeddedFontLst>
    <p:embeddedFont>
      <p:font typeface="Arial Narrow" panose="020B0606020202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8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us Catalin Mihai" initials="MCM" lastIdx="1" clrIdx="0">
    <p:extLst>
      <p:ext uri="{19B8F6BF-5375-455C-9EA6-DF929625EA0E}">
        <p15:presenceInfo xmlns:p15="http://schemas.microsoft.com/office/powerpoint/2012/main" userId="S::Marius.Mihai@endava.com::d9ce4fdd-8fc8-4624-9930-4aac4d63cf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16338B-3AFC-4B48-9C00-08C9B576F075}">
  <a:tblStyle styleId="{7916338B-3AFC-4B48-9C00-08C9B576F075}" styleName="Table_0">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1V>
    <a:band2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942" y="78"/>
      </p:cViewPr>
      <p:guideLst>
        <p:guide orient="horz" pos="8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us Catalin Mihai" userId="d9ce4fdd-8fc8-4624-9930-4aac4d63cf10" providerId="ADAL" clId="{AAFF671B-7DCA-413A-ACA1-D6E0054A879B}"/>
    <pc:docChg chg="modSld sldOrd">
      <pc:chgData name="Marius Catalin Mihai" userId="d9ce4fdd-8fc8-4624-9930-4aac4d63cf10" providerId="ADAL" clId="{AAFF671B-7DCA-413A-ACA1-D6E0054A879B}" dt="2024-07-23T06:53:57.442" v="1"/>
      <pc:docMkLst>
        <pc:docMk/>
      </pc:docMkLst>
      <pc:sldChg chg="ord">
        <pc:chgData name="Marius Catalin Mihai" userId="d9ce4fdd-8fc8-4624-9930-4aac4d63cf10" providerId="ADAL" clId="{AAFF671B-7DCA-413A-ACA1-D6E0054A879B}" dt="2024-07-23T06:53:57.442" v="1"/>
        <pc:sldMkLst>
          <pc:docMk/>
          <pc:sldMk cId="296933325" sldId="357"/>
        </pc:sldMkLst>
      </pc:sldChg>
    </pc:docChg>
  </pc:docChgLst>
  <pc:docChgLst>
    <pc:chgData name="Marius Catalin Mihai" userId="d9ce4fdd-8fc8-4624-9930-4aac4d63cf10" providerId="ADAL" clId="{CB767A22-1993-474E-A4D4-2D96401A8F55}"/>
    <pc:docChg chg="undo custSel addSld delSld modSld">
      <pc:chgData name="Marius Catalin Mihai" userId="d9ce4fdd-8fc8-4624-9930-4aac4d63cf10" providerId="ADAL" clId="{CB767A22-1993-474E-A4D4-2D96401A8F55}" dt="2022-01-18T08:46:39.934" v="3" actId="47"/>
      <pc:docMkLst>
        <pc:docMk/>
      </pc:docMkLst>
      <pc:sldChg chg="modSp mod">
        <pc:chgData name="Marius Catalin Mihai" userId="d9ce4fdd-8fc8-4624-9930-4aac4d63cf10" providerId="ADAL" clId="{CB767A22-1993-474E-A4D4-2D96401A8F55}" dt="2022-01-18T08:46:39.623" v="2" actId="20577"/>
        <pc:sldMkLst>
          <pc:docMk/>
          <pc:sldMk cId="0" sldId="256"/>
        </pc:sldMkLst>
        <pc:spChg chg="mod">
          <ac:chgData name="Marius Catalin Mihai" userId="d9ce4fdd-8fc8-4624-9930-4aac4d63cf10" providerId="ADAL" clId="{CB767A22-1993-474E-A4D4-2D96401A8F55}" dt="2022-01-18T08:46:39.623" v="2" actId="20577"/>
          <ac:spMkLst>
            <pc:docMk/>
            <pc:sldMk cId="0" sldId="256"/>
            <ac:spMk id="220" creationId="{00000000-0000-0000-0000-000000000000}"/>
          </ac:spMkLst>
        </pc:spChg>
      </pc:sldChg>
      <pc:sldChg chg="add del">
        <pc:chgData name="Marius Catalin Mihai" userId="d9ce4fdd-8fc8-4624-9930-4aac4d63cf10" providerId="ADAL" clId="{CB767A22-1993-474E-A4D4-2D96401A8F55}" dt="2022-01-18T08:46:39.934" v="3" actId="47"/>
        <pc:sldMkLst>
          <pc:docMk/>
          <pc:sldMk cId="0" sldId="258"/>
        </pc:sldMkLst>
      </pc:sldChg>
      <pc:sldChg chg="add del">
        <pc:chgData name="Marius Catalin Mihai" userId="d9ce4fdd-8fc8-4624-9930-4aac4d63cf10" providerId="ADAL" clId="{CB767A22-1993-474E-A4D4-2D96401A8F55}" dt="2022-01-18T08:46:39.934" v="3" actId="47"/>
        <pc:sldMkLst>
          <pc:docMk/>
          <pc:sldMk cId="1198974628" sldId="309"/>
        </pc:sldMkLst>
      </pc:sldChg>
      <pc:sldChg chg="add del">
        <pc:chgData name="Marius Catalin Mihai" userId="d9ce4fdd-8fc8-4624-9930-4aac4d63cf10" providerId="ADAL" clId="{CB767A22-1993-474E-A4D4-2D96401A8F55}" dt="2022-01-18T08:46:39.934" v="3" actId="47"/>
        <pc:sldMkLst>
          <pc:docMk/>
          <pc:sldMk cId="2936650723" sldId="351"/>
        </pc:sldMkLst>
      </pc:sldChg>
      <pc:sldChg chg="add del">
        <pc:chgData name="Marius Catalin Mihai" userId="d9ce4fdd-8fc8-4624-9930-4aac4d63cf10" providerId="ADAL" clId="{CB767A22-1993-474E-A4D4-2D96401A8F55}" dt="2022-01-18T08:46:39.934" v="3" actId="47"/>
        <pc:sldMkLst>
          <pc:docMk/>
          <pc:sldMk cId="2506210462" sldId="352"/>
        </pc:sldMkLst>
      </pc:sldChg>
      <pc:sldChg chg="add del">
        <pc:chgData name="Marius Catalin Mihai" userId="d9ce4fdd-8fc8-4624-9930-4aac4d63cf10" providerId="ADAL" clId="{CB767A22-1993-474E-A4D4-2D96401A8F55}" dt="2022-01-18T08:46:39.934" v="3" actId="47"/>
        <pc:sldMkLst>
          <pc:docMk/>
          <pc:sldMk cId="589858017" sldId="353"/>
        </pc:sldMkLst>
      </pc:sldChg>
      <pc:sldChg chg="add del">
        <pc:chgData name="Marius Catalin Mihai" userId="d9ce4fdd-8fc8-4624-9930-4aac4d63cf10" providerId="ADAL" clId="{CB767A22-1993-474E-A4D4-2D96401A8F55}" dt="2022-01-18T08:46:39.934" v="3" actId="47"/>
        <pc:sldMkLst>
          <pc:docMk/>
          <pc:sldMk cId="3625916380" sldId="354"/>
        </pc:sldMkLst>
      </pc:sldChg>
      <pc:sldChg chg="add del">
        <pc:chgData name="Marius Catalin Mihai" userId="d9ce4fdd-8fc8-4624-9930-4aac4d63cf10" providerId="ADAL" clId="{CB767A22-1993-474E-A4D4-2D96401A8F55}" dt="2022-01-18T08:46:39.934" v="3" actId="47"/>
        <pc:sldMkLst>
          <pc:docMk/>
          <pc:sldMk cId="4055813596" sldId="355"/>
        </pc:sldMkLst>
      </pc:sldChg>
      <pc:sldChg chg="add del">
        <pc:chgData name="Marius Catalin Mihai" userId="d9ce4fdd-8fc8-4624-9930-4aac4d63cf10" providerId="ADAL" clId="{CB767A22-1993-474E-A4D4-2D96401A8F55}" dt="2022-01-18T08:46:39.934" v="3" actId="47"/>
        <pc:sldMkLst>
          <pc:docMk/>
          <pc:sldMk cId="4256349746" sldId="356"/>
        </pc:sldMkLst>
      </pc:sldChg>
      <pc:sldChg chg="add del">
        <pc:chgData name="Marius Catalin Mihai" userId="d9ce4fdd-8fc8-4624-9930-4aac4d63cf10" providerId="ADAL" clId="{CB767A22-1993-474E-A4D4-2D96401A8F55}" dt="2022-01-18T08:46:39.934" v="3" actId="47"/>
        <pc:sldMkLst>
          <pc:docMk/>
          <pc:sldMk cId="296933325" sldId="357"/>
        </pc:sldMkLst>
      </pc:sldChg>
      <pc:sldChg chg="add del">
        <pc:chgData name="Marius Catalin Mihai" userId="d9ce4fdd-8fc8-4624-9930-4aac4d63cf10" providerId="ADAL" clId="{CB767A22-1993-474E-A4D4-2D96401A8F55}" dt="2022-01-18T08:46:39.934" v="3" actId="47"/>
        <pc:sldMkLst>
          <pc:docMk/>
          <pc:sldMk cId="2481203407" sldId="358"/>
        </pc:sldMkLst>
      </pc:sldChg>
      <pc:sldChg chg="add del">
        <pc:chgData name="Marius Catalin Mihai" userId="d9ce4fdd-8fc8-4624-9930-4aac4d63cf10" providerId="ADAL" clId="{CB767A22-1993-474E-A4D4-2D96401A8F55}" dt="2022-01-18T08:46:39.934" v="3" actId="47"/>
        <pc:sldMkLst>
          <pc:docMk/>
          <pc:sldMk cId="3326783656" sldId="359"/>
        </pc:sldMkLst>
      </pc:sldChg>
      <pc:sldChg chg="add del">
        <pc:chgData name="Marius Catalin Mihai" userId="d9ce4fdd-8fc8-4624-9930-4aac4d63cf10" providerId="ADAL" clId="{CB767A22-1993-474E-A4D4-2D96401A8F55}" dt="2022-01-18T08:46:39.934" v="3" actId="47"/>
        <pc:sldMkLst>
          <pc:docMk/>
          <pc:sldMk cId="567912669" sldId="360"/>
        </pc:sldMkLst>
      </pc:sldChg>
      <pc:sldChg chg="add del">
        <pc:chgData name="Marius Catalin Mihai" userId="d9ce4fdd-8fc8-4624-9930-4aac4d63cf10" providerId="ADAL" clId="{CB767A22-1993-474E-A4D4-2D96401A8F55}" dt="2022-01-18T08:46:39.934" v="3" actId="47"/>
        <pc:sldMkLst>
          <pc:docMk/>
          <pc:sldMk cId="445243852" sldId="361"/>
        </pc:sldMkLst>
      </pc:sldChg>
      <pc:sldChg chg="add del">
        <pc:chgData name="Marius Catalin Mihai" userId="d9ce4fdd-8fc8-4624-9930-4aac4d63cf10" providerId="ADAL" clId="{CB767A22-1993-474E-A4D4-2D96401A8F55}" dt="2022-01-18T08:46:39.934" v="3" actId="47"/>
        <pc:sldMkLst>
          <pc:docMk/>
          <pc:sldMk cId="1065088793" sldId="362"/>
        </pc:sldMkLst>
      </pc:sldChg>
      <pc:sldChg chg="add del">
        <pc:chgData name="Marius Catalin Mihai" userId="d9ce4fdd-8fc8-4624-9930-4aac4d63cf10" providerId="ADAL" clId="{CB767A22-1993-474E-A4D4-2D96401A8F55}" dt="2022-01-18T08:46:39.934" v="3" actId="47"/>
        <pc:sldMkLst>
          <pc:docMk/>
          <pc:sldMk cId="1645823334" sldId="363"/>
        </pc:sldMkLst>
      </pc:sldChg>
      <pc:sldChg chg="add del">
        <pc:chgData name="Marius Catalin Mihai" userId="d9ce4fdd-8fc8-4624-9930-4aac4d63cf10" providerId="ADAL" clId="{CB767A22-1993-474E-A4D4-2D96401A8F55}" dt="2022-01-18T08:46:39.934" v="3" actId="47"/>
        <pc:sldMkLst>
          <pc:docMk/>
          <pc:sldMk cId="2426273888" sldId="364"/>
        </pc:sldMkLst>
      </pc:sldChg>
      <pc:sldChg chg="add del">
        <pc:chgData name="Marius Catalin Mihai" userId="d9ce4fdd-8fc8-4624-9930-4aac4d63cf10" providerId="ADAL" clId="{CB767A22-1993-474E-A4D4-2D96401A8F55}" dt="2022-01-18T08:46:39.934" v="3" actId="47"/>
        <pc:sldMkLst>
          <pc:docMk/>
          <pc:sldMk cId="546188744" sldId="365"/>
        </pc:sldMkLst>
      </pc:sldChg>
      <pc:sldChg chg="add del">
        <pc:chgData name="Marius Catalin Mihai" userId="d9ce4fdd-8fc8-4624-9930-4aac4d63cf10" providerId="ADAL" clId="{CB767A22-1993-474E-A4D4-2D96401A8F55}" dt="2022-01-18T08:46:39.934" v="3" actId="47"/>
        <pc:sldMkLst>
          <pc:docMk/>
          <pc:sldMk cId="1280563240" sldId="366"/>
        </pc:sldMkLst>
      </pc:sldChg>
      <pc:sldChg chg="add del">
        <pc:chgData name="Marius Catalin Mihai" userId="d9ce4fdd-8fc8-4624-9930-4aac4d63cf10" providerId="ADAL" clId="{CB767A22-1993-474E-A4D4-2D96401A8F55}" dt="2022-01-18T08:46:39.934" v="3" actId="47"/>
        <pc:sldMkLst>
          <pc:docMk/>
          <pc:sldMk cId="1228373224" sldId="367"/>
        </pc:sldMkLst>
      </pc:sldChg>
      <pc:sldChg chg="add del">
        <pc:chgData name="Marius Catalin Mihai" userId="d9ce4fdd-8fc8-4624-9930-4aac4d63cf10" providerId="ADAL" clId="{CB767A22-1993-474E-A4D4-2D96401A8F55}" dt="2022-01-18T08:46:39.934" v="3" actId="47"/>
        <pc:sldMkLst>
          <pc:docMk/>
          <pc:sldMk cId="2261862493" sldId="368"/>
        </pc:sldMkLst>
      </pc:sldChg>
      <pc:sldChg chg="add del">
        <pc:chgData name="Marius Catalin Mihai" userId="d9ce4fdd-8fc8-4624-9930-4aac4d63cf10" providerId="ADAL" clId="{CB767A22-1993-474E-A4D4-2D96401A8F55}" dt="2022-01-18T08:46:39.934" v="3" actId="47"/>
        <pc:sldMkLst>
          <pc:docMk/>
          <pc:sldMk cId="3907964652" sldId="369"/>
        </pc:sldMkLst>
      </pc:sldChg>
      <pc:sldChg chg="add del">
        <pc:chgData name="Marius Catalin Mihai" userId="d9ce4fdd-8fc8-4624-9930-4aac4d63cf10" providerId="ADAL" clId="{CB767A22-1993-474E-A4D4-2D96401A8F55}" dt="2022-01-18T08:46:39.934" v="3" actId="47"/>
        <pc:sldMkLst>
          <pc:docMk/>
          <pc:sldMk cId="3291631588" sldId="370"/>
        </pc:sldMkLst>
      </pc:sldChg>
      <pc:sldChg chg="add del">
        <pc:chgData name="Marius Catalin Mihai" userId="d9ce4fdd-8fc8-4624-9930-4aac4d63cf10" providerId="ADAL" clId="{CB767A22-1993-474E-A4D4-2D96401A8F55}" dt="2022-01-18T08:46:39.934" v="3" actId="47"/>
        <pc:sldMkLst>
          <pc:docMk/>
          <pc:sldMk cId="3753351705" sldId="371"/>
        </pc:sldMkLst>
      </pc:sldChg>
      <pc:sldChg chg="add del">
        <pc:chgData name="Marius Catalin Mihai" userId="d9ce4fdd-8fc8-4624-9930-4aac4d63cf10" providerId="ADAL" clId="{CB767A22-1993-474E-A4D4-2D96401A8F55}" dt="2022-01-18T08:46:39.934" v="3" actId="47"/>
        <pc:sldMkLst>
          <pc:docMk/>
          <pc:sldMk cId="274288866" sldId="372"/>
        </pc:sldMkLst>
      </pc:sldChg>
      <pc:sldChg chg="add del">
        <pc:chgData name="Marius Catalin Mihai" userId="d9ce4fdd-8fc8-4624-9930-4aac4d63cf10" providerId="ADAL" clId="{CB767A22-1993-474E-A4D4-2D96401A8F55}" dt="2022-01-18T08:46:39.934" v="3" actId="47"/>
        <pc:sldMkLst>
          <pc:docMk/>
          <pc:sldMk cId="64251654" sldId="373"/>
        </pc:sldMkLst>
      </pc:sldChg>
      <pc:sldChg chg="add del">
        <pc:chgData name="Marius Catalin Mihai" userId="d9ce4fdd-8fc8-4624-9930-4aac4d63cf10" providerId="ADAL" clId="{CB767A22-1993-474E-A4D4-2D96401A8F55}" dt="2022-01-18T08:46:39.934" v="3" actId="47"/>
        <pc:sldMkLst>
          <pc:docMk/>
          <pc:sldMk cId="3648915855" sldId="374"/>
        </pc:sldMkLst>
      </pc:sldChg>
      <pc:sldChg chg="add del">
        <pc:chgData name="Marius Catalin Mihai" userId="d9ce4fdd-8fc8-4624-9930-4aac4d63cf10" providerId="ADAL" clId="{CB767A22-1993-474E-A4D4-2D96401A8F55}" dt="2022-01-18T08:46:39.934" v="3" actId="47"/>
        <pc:sldMkLst>
          <pc:docMk/>
          <pc:sldMk cId="649009488" sldId="375"/>
        </pc:sldMkLst>
      </pc:sldChg>
      <pc:sldChg chg="add del">
        <pc:chgData name="Marius Catalin Mihai" userId="d9ce4fdd-8fc8-4624-9930-4aac4d63cf10" providerId="ADAL" clId="{CB767A22-1993-474E-A4D4-2D96401A8F55}" dt="2022-01-18T08:46:39.934" v="3" actId="47"/>
        <pc:sldMkLst>
          <pc:docMk/>
          <pc:sldMk cId="818882581" sldId="376"/>
        </pc:sldMkLst>
      </pc:sldChg>
      <pc:sldChg chg="add del">
        <pc:chgData name="Marius Catalin Mihai" userId="d9ce4fdd-8fc8-4624-9930-4aac4d63cf10" providerId="ADAL" clId="{CB767A22-1993-474E-A4D4-2D96401A8F55}" dt="2022-01-18T08:46:39.934" v="3" actId="47"/>
        <pc:sldMkLst>
          <pc:docMk/>
          <pc:sldMk cId="3317077176" sldId="377"/>
        </pc:sldMkLst>
      </pc:sldChg>
      <pc:sldChg chg="add del">
        <pc:chgData name="Marius Catalin Mihai" userId="d9ce4fdd-8fc8-4624-9930-4aac4d63cf10" providerId="ADAL" clId="{CB767A22-1993-474E-A4D4-2D96401A8F55}" dt="2022-01-18T08:46:39.934" v="3" actId="47"/>
        <pc:sldMkLst>
          <pc:docMk/>
          <pc:sldMk cId="3062381513" sldId="378"/>
        </pc:sldMkLst>
      </pc:sldChg>
      <pc:sldChg chg="add del">
        <pc:chgData name="Marius Catalin Mihai" userId="d9ce4fdd-8fc8-4624-9930-4aac4d63cf10" providerId="ADAL" clId="{CB767A22-1993-474E-A4D4-2D96401A8F55}" dt="2022-01-18T08:46:39.934" v="3" actId="47"/>
        <pc:sldMkLst>
          <pc:docMk/>
          <pc:sldMk cId="4206251403" sldId="379"/>
        </pc:sldMkLst>
      </pc:sldChg>
      <pc:sldChg chg="add del">
        <pc:chgData name="Marius Catalin Mihai" userId="d9ce4fdd-8fc8-4624-9930-4aac4d63cf10" providerId="ADAL" clId="{CB767A22-1993-474E-A4D4-2D96401A8F55}" dt="2022-01-18T08:46:39.934" v="3" actId="47"/>
        <pc:sldMkLst>
          <pc:docMk/>
          <pc:sldMk cId="1732864282" sldId="380"/>
        </pc:sldMkLst>
      </pc:sldChg>
      <pc:sldChg chg="add del">
        <pc:chgData name="Marius Catalin Mihai" userId="d9ce4fdd-8fc8-4624-9930-4aac4d63cf10" providerId="ADAL" clId="{CB767A22-1993-474E-A4D4-2D96401A8F55}" dt="2022-01-18T08:46:39.934" v="3" actId="47"/>
        <pc:sldMkLst>
          <pc:docMk/>
          <pc:sldMk cId="77498927" sldId="381"/>
        </pc:sldMkLst>
      </pc:sldChg>
      <pc:sldChg chg="add del">
        <pc:chgData name="Marius Catalin Mihai" userId="d9ce4fdd-8fc8-4624-9930-4aac4d63cf10" providerId="ADAL" clId="{CB767A22-1993-474E-A4D4-2D96401A8F55}" dt="2022-01-18T08:46:39.934" v="3" actId="47"/>
        <pc:sldMkLst>
          <pc:docMk/>
          <pc:sldMk cId="2550976627" sldId="382"/>
        </pc:sldMkLst>
      </pc:sldChg>
      <pc:sldChg chg="add del">
        <pc:chgData name="Marius Catalin Mihai" userId="d9ce4fdd-8fc8-4624-9930-4aac4d63cf10" providerId="ADAL" clId="{CB767A22-1993-474E-A4D4-2D96401A8F55}" dt="2022-01-18T08:46:39.934" v="3" actId="47"/>
        <pc:sldMkLst>
          <pc:docMk/>
          <pc:sldMk cId="2191545516" sldId="383"/>
        </pc:sldMkLst>
      </pc:sldChg>
      <pc:sldChg chg="add del">
        <pc:chgData name="Marius Catalin Mihai" userId="d9ce4fdd-8fc8-4624-9930-4aac4d63cf10" providerId="ADAL" clId="{CB767A22-1993-474E-A4D4-2D96401A8F55}" dt="2022-01-18T08:46:39.934" v="3" actId="47"/>
        <pc:sldMkLst>
          <pc:docMk/>
          <pc:sldMk cId="1296081528" sldId="384"/>
        </pc:sldMkLst>
      </pc:sldChg>
      <pc:sldChg chg="add del">
        <pc:chgData name="Marius Catalin Mihai" userId="d9ce4fdd-8fc8-4624-9930-4aac4d63cf10" providerId="ADAL" clId="{CB767A22-1993-474E-A4D4-2D96401A8F55}" dt="2022-01-18T08:46:39.934" v="3" actId="47"/>
        <pc:sldMkLst>
          <pc:docMk/>
          <pc:sldMk cId="3830389136" sldId="385"/>
        </pc:sldMkLst>
      </pc:sldChg>
      <pc:sldChg chg="add del">
        <pc:chgData name="Marius Catalin Mihai" userId="d9ce4fdd-8fc8-4624-9930-4aac4d63cf10" providerId="ADAL" clId="{CB767A22-1993-474E-A4D4-2D96401A8F55}" dt="2022-01-18T08:46:39.934" v="3" actId="47"/>
        <pc:sldMkLst>
          <pc:docMk/>
          <pc:sldMk cId="3918098614" sldId="386"/>
        </pc:sldMkLst>
      </pc:sldChg>
      <pc:sldMasterChg chg="addSldLayout delSldLayout">
        <pc:chgData name="Marius Catalin Mihai" userId="d9ce4fdd-8fc8-4624-9930-4aac4d63cf10" providerId="ADAL" clId="{CB767A22-1993-474E-A4D4-2D96401A8F55}" dt="2022-01-18T08:46:39.934" v="3" actId="47"/>
        <pc:sldMasterMkLst>
          <pc:docMk/>
          <pc:sldMasterMk cId="0" sldId="2147483670"/>
        </pc:sldMasterMkLst>
        <pc:sldLayoutChg chg="add del">
          <pc:chgData name="Marius Catalin Mihai" userId="d9ce4fdd-8fc8-4624-9930-4aac4d63cf10" providerId="ADAL" clId="{CB767A22-1993-474E-A4D4-2D96401A8F55}" dt="2022-01-18T08:46:39.934" v="3" actId="47"/>
          <pc:sldLayoutMkLst>
            <pc:docMk/>
            <pc:sldMasterMk cId="0" sldId="2147483670"/>
            <pc:sldLayoutMk cId="0" sldId="2147483649"/>
          </pc:sldLayoutMkLst>
        </pc:sldLayoutChg>
        <pc:sldLayoutChg chg="add del">
          <pc:chgData name="Marius Catalin Mihai" userId="d9ce4fdd-8fc8-4624-9930-4aac4d63cf10" providerId="ADAL" clId="{CB767A22-1993-474E-A4D4-2D96401A8F55}" dt="2022-01-18T08:46:39.934" v="3" actId="47"/>
          <pc:sldLayoutMkLst>
            <pc:docMk/>
            <pc:sldMasterMk cId="0" sldId="2147483670"/>
            <pc:sldLayoutMk cId="0" sldId="2147483650"/>
          </pc:sldLayoutMkLst>
        </pc:sldLayoutChg>
        <pc:sldLayoutChg chg="add del">
          <pc:chgData name="Marius Catalin Mihai" userId="d9ce4fdd-8fc8-4624-9930-4aac4d63cf10" providerId="ADAL" clId="{CB767A22-1993-474E-A4D4-2D96401A8F55}" dt="2022-01-18T08:46:39.934" v="3" actId="47"/>
          <pc:sldLayoutMkLst>
            <pc:docMk/>
            <pc:sldMasterMk cId="0" sldId="2147483670"/>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363" cy="513508"/>
          </a:xfrm>
          <a:prstGeom prst="rect">
            <a:avLst/>
          </a:prstGeom>
          <a:noFill/>
          <a:ln>
            <a:noFill/>
          </a:ln>
        </p:spPr>
        <p:txBody>
          <a:bodyPr spcFirstLastPara="1" wrap="square" lIns="99025" tIns="49500" rIns="99025" bIns="49500" anchor="t"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021294" y="0"/>
            <a:ext cx="3076363" cy="513508"/>
          </a:xfrm>
          <a:prstGeom prst="rect">
            <a:avLst/>
          </a:prstGeom>
          <a:noFill/>
          <a:ln>
            <a:noFill/>
          </a:ln>
        </p:spPr>
        <p:txBody>
          <a:bodyPr spcFirstLastPara="1" wrap="square" lIns="99025" tIns="49500" rIns="99025" bIns="49500" anchor="t" anchorCtr="0"/>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9930" y="4925407"/>
            <a:ext cx="5679440" cy="4029879"/>
          </a:xfrm>
          <a:prstGeom prst="rect">
            <a:avLst/>
          </a:prstGeom>
          <a:noFill/>
          <a:ln>
            <a:noFill/>
          </a:ln>
        </p:spPr>
        <p:txBody>
          <a:bodyPr spcFirstLastPara="1" wrap="square" lIns="99025" tIns="49500" rIns="99025" bIns="495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107"/>
            <a:ext cx="3076363" cy="513507"/>
          </a:xfrm>
          <a:prstGeom prst="rect">
            <a:avLst/>
          </a:prstGeom>
          <a:noFill/>
          <a:ln>
            <a:noFill/>
          </a:ln>
        </p:spPr>
        <p:txBody>
          <a:bodyPr spcFirstLastPara="1" wrap="square" lIns="99025" tIns="49500" rIns="99025" bIns="49500" anchor="b"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021294" y="9721107"/>
            <a:ext cx="3076363" cy="513507"/>
          </a:xfrm>
          <a:prstGeom prst="rect">
            <a:avLst/>
          </a:prstGeom>
          <a:noFill/>
          <a:ln>
            <a:noFill/>
          </a:ln>
        </p:spPr>
        <p:txBody>
          <a:bodyPr spcFirstLastPara="1" wrap="square" lIns="99025" tIns="49500" rIns="99025" bIns="4950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74859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dirty="0"/>
          </a:p>
        </p:txBody>
      </p:sp>
      <p:sp>
        <p:nvSpPr>
          <p:cNvPr id="218" name="Shape 218"/>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138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9846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30" name="Shape 230"/>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236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2732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30" name="Shape 230"/>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6585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3286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30" name="Shape 230"/>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226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1862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30" name="Shape 230"/>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8558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30" name="Shape 230"/>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378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198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dirty="0"/>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58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30" name="Shape 230"/>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290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30" name="Shape 230"/>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298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6836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5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317" name="Shape 317"/>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330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dirty="0"/>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5060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dirty="0"/>
          </a:p>
        </p:txBody>
      </p:sp>
      <p:sp>
        <p:nvSpPr>
          <p:cNvPr id="230" name="Shape 230"/>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593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dirty="0"/>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061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dirty="0"/>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486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197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224" name="Shape 224"/>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351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spcBef>
                <a:spcPts val="0"/>
              </a:spcBef>
              <a:spcAft>
                <a:spcPts val="0"/>
              </a:spcAft>
              <a:buNone/>
            </a:pPr>
            <a:endParaRPr/>
          </a:p>
        </p:txBody>
      </p:sp>
      <p:sp>
        <p:nvSpPr>
          <p:cNvPr id="317" name="Shape 317"/>
          <p:cNvSpPr>
            <a:spLocks noGrp="1" noRot="1" noChangeAspect="1"/>
          </p:cNvSpPr>
          <p:nvPr>
            <p:ph type="sldImg" idx="2"/>
          </p:nvPr>
        </p:nvSpPr>
        <p:spPr>
          <a:xfrm>
            <a:off x="479425" y="1279525"/>
            <a:ext cx="6140450" cy="34544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933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5"/>
        <p:cNvGrpSpPr/>
        <p:nvPr/>
      </p:nvGrpSpPr>
      <p:grpSpPr>
        <a:xfrm>
          <a:off x="0" y="0"/>
          <a:ext cx="0" cy="0"/>
          <a:chOff x="0" y="0"/>
          <a:chExt cx="0" cy="0"/>
        </a:xfrm>
      </p:grpSpPr>
      <p:sp>
        <p:nvSpPr>
          <p:cNvPr id="16" name="Shape 16"/>
          <p:cNvSpPr txBox="1"/>
          <p:nvPr/>
        </p:nvSpPr>
        <p:spPr>
          <a:xfrm>
            <a:off x="5876739" y="3275115"/>
            <a:ext cx="438537" cy="30777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en-US" sz="2000" b="0" i="0" u="none" strike="noStrike" cap="none">
                <a:solidFill>
                  <a:schemeClr val="lt1"/>
                </a:solidFill>
                <a:latin typeface="Arial"/>
                <a:ea typeface="Arial"/>
                <a:cs typeface="Arial"/>
                <a:sym typeface="Arial"/>
              </a:rPr>
              <a:t>‹#›</a:t>
            </a:fld>
            <a:endParaRPr sz="2000" b="0" i="0" u="none" strike="noStrike" cap="none">
              <a:solidFill>
                <a:schemeClr val="lt1"/>
              </a:solidFill>
              <a:latin typeface="Arial"/>
              <a:ea typeface="Arial"/>
              <a:cs typeface="Arial"/>
              <a:sym typeface="Arial"/>
            </a:endParaRPr>
          </a:p>
        </p:txBody>
      </p:sp>
      <p:sp>
        <p:nvSpPr>
          <p:cNvPr id="17" name="Shape 17"/>
          <p:cNvSpPr txBox="1">
            <a:spLocks noGrp="1"/>
          </p:cNvSpPr>
          <p:nvPr>
            <p:ph type="title"/>
          </p:nvPr>
        </p:nvSpPr>
        <p:spPr>
          <a:xfrm>
            <a:off x="1394460" y="3404110"/>
            <a:ext cx="7254240" cy="1063387"/>
          </a:xfrm>
          <a:prstGeom prst="rect">
            <a:avLst/>
          </a:prstGeom>
          <a:noFill/>
          <a:ln>
            <a:noFill/>
          </a:ln>
        </p:spPr>
        <p:txBody>
          <a:bodyPr spcFirstLastPara="1" wrap="square" lIns="0" tIns="45700" rIns="91425" bIns="45700" anchor="b" anchorCtr="0"/>
          <a:lstStyle>
            <a:lvl1pPr marR="0" lvl="0" algn="l" rtl="0">
              <a:lnSpc>
                <a:spcPct val="70000"/>
              </a:lnSpc>
              <a:spcBef>
                <a:spcPts val="0"/>
              </a:spcBef>
              <a:spcAft>
                <a:spcPts val="0"/>
              </a:spcAft>
              <a:buClr>
                <a:srgbClr val="000000"/>
              </a:buClr>
              <a:buSzPts val="4800"/>
              <a:buFont typeface="Arial Narrow"/>
              <a:buNone/>
              <a:defRPr sz="48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Shape 18"/>
          <p:cNvSpPr txBox="1">
            <a:spLocks noGrp="1"/>
          </p:cNvSpPr>
          <p:nvPr>
            <p:ph type="body" idx="1"/>
          </p:nvPr>
        </p:nvSpPr>
        <p:spPr>
          <a:xfrm>
            <a:off x="1394460" y="4533900"/>
            <a:ext cx="7254240" cy="1042606"/>
          </a:xfrm>
          <a:prstGeom prst="rect">
            <a:avLst/>
          </a:prstGeom>
          <a:noFill/>
          <a:ln>
            <a:noFill/>
          </a:ln>
        </p:spPr>
        <p:txBody>
          <a:bodyPr spcFirstLastPara="1" wrap="square" lIns="0" tIns="45700" rIns="91425" bIns="45700" anchor="t" anchorCtr="0"/>
          <a:lstStyle>
            <a:lvl1pPr marL="457200" marR="0" lvl="0" indent="-368300" algn="l" rtl="0">
              <a:lnSpc>
                <a:spcPct val="90000"/>
              </a:lnSpc>
              <a:spcBef>
                <a:spcPts val="1000"/>
              </a:spcBef>
              <a:spcAft>
                <a:spcPts val="0"/>
              </a:spcAft>
              <a:buClr>
                <a:srgbClr val="000000"/>
              </a:buClr>
              <a:buSzPts val="2200"/>
              <a:buFont typeface="Arial"/>
              <a:buChar char="•"/>
              <a:defRPr sz="2200" b="1" i="0" u="none" strike="noStrike" cap="none">
                <a:solidFill>
                  <a:srgbClr val="000000"/>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9" name="Shape 19"/>
          <p:cNvPicPr preferRelativeResize="0"/>
          <p:nvPr/>
        </p:nvPicPr>
        <p:blipFill rotWithShape="1">
          <a:blip r:embed="rId2">
            <a:alphaModFix/>
          </a:blip>
          <a:srcRect/>
          <a:stretch/>
        </p:blipFill>
        <p:spPr>
          <a:xfrm>
            <a:off x="785605" y="1190270"/>
            <a:ext cx="2440870" cy="806337"/>
          </a:xfrm>
          <a:prstGeom prst="rect">
            <a:avLst/>
          </a:prstGeom>
          <a:noFill/>
          <a:ln>
            <a:noFill/>
          </a:ln>
        </p:spPr>
      </p:pic>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nking success story">
  <p:cSld name="Banking success story">
    <p:spTree>
      <p:nvGrpSpPr>
        <p:cNvPr id="1" name="Shape 136"/>
        <p:cNvGrpSpPr/>
        <p:nvPr/>
      </p:nvGrpSpPr>
      <p:grpSpPr>
        <a:xfrm>
          <a:off x="0" y="0"/>
          <a:ext cx="0" cy="0"/>
          <a:chOff x="0" y="0"/>
          <a:chExt cx="0" cy="0"/>
        </a:xfrm>
      </p:grpSpPr>
      <p:pic>
        <p:nvPicPr>
          <p:cNvPr id="137" name="Shape 137"/>
          <p:cNvPicPr preferRelativeResize="0"/>
          <p:nvPr/>
        </p:nvPicPr>
        <p:blipFill rotWithShape="1">
          <a:blip r:embed="rId2">
            <a:alphaModFix/>
          </a:blip>
          <a:srcRect l="51334" r="7452"/>
          <a:stretch/>
        </p:blipFill>
        <p:spPr>
          <a:xfrm>
            <a:off x="-8313" y="0"/>
            <a:ext cx="4239492" cy="6858000"/>
          </a:xfrm>
          <a:prstGeom prst="rect">
            <a:avLst/>
          </a:prstGeom>
          <a:noFill/>
          <a:ln>
            <a:noFill/>
          </a:ln>
        </p:spPr>
      </p:pic>
      <p:sp>
        <p:nvSpPr>
          <p:cNvPr id="138" name="Shape 138"/>
          <p:cNvSpPr/>
          <p:nvPr/>
        </p:nvSpPr>
        <p:spPr>
          <a:xfrm>
            <a:off x="-32115" y="0"/>
            <a:ext cx="4697682"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 name="Shape 139"/>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Shape 140"/>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1" name="Shape 141"/>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Shape 142"/>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3" name="Shape 143"/>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44" name="Shape 144"/>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surance success story 1">
  <p:cSld name="Insurance success story 1">
    <p:spTree>
      <p:nvGrpSpPr>
        <p:cNvPr id="1" name="Shape 145"/>
        <p:cNvGrpSpPr/>
        <p:nvPr/>
      </p:nvGrpSpPr>
      <p:grpSpPr>
        <a:xfrm>
          <a:off x="0" y="0"/>
          <a:ext cx="0" cy="0"/>
          <a:chOff x="0" y="0"/>
          <a:chExt cx="0" cy="0"/>
        </a:xfrm>
      </p:grpSpPr>
      <p:pic>
        <p:nvPicPr>
          <p:cNvPr id="146" name="Shape 146"/>
          <p:cNvPicPr preferRelativeResize="0"/>
          <p:nvPr/>
        </p:nvPicPr>
        <p:blipFill rotWithShape="1">
          <a:blip r:embed="rId2">
            <a:alphaModFix/>
          </a:blip>
          <a:srcRect l="37907" r="22819"/>
          <a:stretch/>
        </p:blipFill>
        <p:spPr>
          <a:xfrm>
            <a:off x="-1" y="0"/>
            <a:ext cx="4039985" cy="6858000"/>
          </a:xfrm>
          <a:prstGeom prst="rect">
            <a:avLst/>
          </a:prstGeom>
          <a:noFill/>
          <a:ln>
            <a:noFill/>
          </a:ln>
        </p:spPr>
      </p:pic>
      <p:sp>
        <p:nvSpPr>
          <p:cNvPr id="147" name="Shape 147"/>
          <p:cNvSpPr/>
          <p:nvPr/>
        </p:nvSpPr>
        <p:spPr>
          <a:xfrm>
            <a:off x="-2" y="0"/>
            <a:ext cx="4368833"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 name="Shape 148"/>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9" name="Shape 149"/>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1" name="Shape 151"/>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2" name="Shape 152"/>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53" name="Shape 153"/>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surance success story 2">
  <p:cSld name="Insurance success story 2">
    <p:spTree>
      <p:nvGrpSpPr>
        <p:cNvPr id="1" name="Shape 154"/>
        <p:cNvGrpSpPr/>
        <p:nvPr/>
      </p:nvGrpSpPr>
      <p:grpSpPr>
        <a:xfrm>
          <a:off x="0" y="0"/>
          <a:ext cx="0" cy="0"/>
          <a:chOff x="0" y="0"/>
          <a:chExt cx="0" cy="0"/>
        </a:xfrm>
      </p:grpSpPr>
      <p:pic>
        <p:nvPicPr>
          <p:cNvPr id="155" name="Shape 155"/>
          <p:cNvPicPr preferRelativeResize="0"/>
          <p:nvPr/>
        </p:nvPicPr>
        <p:blipFill rotWithShape="1">
          <a:blip r:embed="rId2">
            <a:alphaModFix/>
          </a:blip>
          <a:srcRect l="36595" r="24212"/>
          <a:stretch/>
        </p:blipFill>
        <p:spPr>
          <a:xfrm>
            <a:off x="0" y="0"/>
            <a:ext cx="4031673" cy="6858000"/>
          </a:xfrm>
          <a:prstGeom prst="rect">
            <a:avLst/>
          </a:prstGeom>
          <a:noFill/>
          <a:ln>
            <a:noFill/>
          </a:ln>
        </p:spPr>
      </p:pic>
      <p:sp>
        <p:nvSpPr>
          <p:cNvPr id="156" name="Shape 156"/>
          <p:cNvSpPr/>
          <p:nvPr/>
        </p:nvSpPr>
        <p:spPr>
          <a:xfrm>
            <a:off x="-27958" y="-1"/>
            <a:ext cx="4697682" cy="6858001"/>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 name="Shape 157"/>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8" name="Shape 158"/>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Shape 159"/>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0" name="Shape 160"/>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1" name="Shape 161"/>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62" name="Shape 162"/>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l="37953" r="21238"/>
          <a:stretch/>
        </p:blipFill>
        <p:spPr>
          <a:xfrm>
            <a:off x="-1" y="0"/>
            <a:ext cx="4197927" cy="6858000"/>
          </a:xfrm>
          <a:prstGeom prst="rect">
            <a:avLst/>
          </a:prstGeom>
          <a:noFill/>
          <a:ln>
            <a:noFill/>
          </a:ln>
        </p:spPr>
      </p:pic>
      <p:sp>
        <p:nvSpPr>
          <p:cNvPr id="165" name="Shape 165"/>
          <p:cNvSpPr/>
          <p:nvPr/>
        </p:nvSpPr>
        <p:spPr>
          <a:xfrm>
            <a:off x="-1" y="0"/>
            <a:ext cx="4447804"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 name="Shape 166"/>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7" name="Shape 167"/>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8" name="Shape 168"/>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9" name="Shape 169"/>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0" name="Shape 170"/>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71" name="Shape 171"/>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MT Success story 1">
  <p:cSld name="TMT Success story 1">
    <p:spTree>
      <p:nvGrpSpPr>
        <p:cNvPr id="1" name="Shape 172"/>
        <p:cNvGrpSpPr/>
        <p:nvPr/>
      </p:nvGrpSpPr>
      <p:grpSpPr>
        <a:xfrm>
          <a:off x="0" y="0"/>
          <a:ext cx="0" cy="0"/>
          <a:chOff x="0" y="0"/>
          <a:chExt cx="0" cy="0"/>
        </a:xfrm>
      </p:grpSpPr>
      <p:pic>
        <p:nvPicPr>
          <p:cNvPr id="173" name="Shape 173"/>
          <p:cNvPicPr preferRelativeResize="0"/>
          <p:nvPr/>
        </p:nvPicPr>
        <p:blipFill rotWithShape="1">
          <a:blip r:embed="rId2">
            <a:alphaModFix/>
          </a:blip>
          <a:srcRect l="28294" r="26548"/>
          <a:stretch/>
        </p:blipFill>
        <p:spPr>
          <a:xfrm>
            <a:off x="-24938" y="0"/>
            <a:ext cx="4164676" cy="6858000"/>
          </a:xfrm>
          <a:prstGeom prst="rect">
            <a:avLst/>
          </a:prstGeom>
          <a:noFill/>
          <a:ln>
            <a:noFill/>
          </a:ln>
        </p:spPr>
      </p:pic>
      <p:sp>
        <p:nvSpPr>
          <p:cNvPr id="174" name="Shape 174"/>
          <p:cNvSpPr/>
          <p:nvPr/>
        </p:nvSpPr>
        <p:spPr>
          <a:xfrm>
            <a:off x="-24938" y="-1"/>
            <a:ext cx="4697682" cy="6858001"/>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5" name="Shape 175"/>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6" name="Shape 176"/>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7" name="Shape 177"/>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8" name="Shape 178"/>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9" name="Shape 179"/>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80" name="Shape 180"/>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MT Success story 2">
  <p:cSld name="TMT Success story 2">
    <p:spTree>
      <p:nvGrpSpPr>
        <p:cNvPr id="1" name="Shape 181"/>
        <p:cNvGrpSpPr/>
        <p:nvPr/>
      </p:nvGrpSpPr>
      <p:grpSpPr>
        <a:xfrm>
          <a:off x="0" y="0"/>
          <a:ext cx="0" cy="0"/>
          <a:chOff x="0" y="0"/>
          <a:chExt cx="0" cy="0"/>
        </a:xfrm>
      </p:grpSpPr>
      <p:pic>
        <p:nvPicPr>
          <p:cNvPr id="182" name="Shape 182"/>
          <p:cNvPicPr preferRelativeResize="0"/>
          <p:nvPr/>
        </p:nvPicPr>
        <p:blipFill rotWithShape="1">
          <a:blip r:embed="rId2">
            <a:alphaModFix/>
          </a:blip>
          <a:srcRect r="57589"/>
          <a:stretch/>
        </p:blipFill>
        <p:spPr>
          <a:xfrm>
            <a:off x="-24939" y="0"/>
            <a:ext cx="4147903" cy="6858000"/>
          </a:xfrm>
          <a:prstGeom prst="rect">
            <a:avLst/>
          </a:prstGeom>
          <a:noFill/>
          <a:ln>
            <a:noFill/>
          </a:ln>
        </p:spPr>
      </p:pic>
      <p:sp>
        <p:nvSpPr>
          <p:cNvPr id="183" name="Shape 183"/>
          <p:cNvSpPr/>
          <p:nvPr/>
        </p:nvSpPr>
        <p:spPr>
          <a:xfrm>
            <a:off x="-40428" y="0"/>
            <a:ext cx="4697682"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Shape 184"/>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5" name="Shape 185"/>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6" name="Shape 186"/>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8" name="Shape 188"/>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89" name="Shape 189"/>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MT Success story 3">
  <p:cSld name="TMT Success story 3">
    <p:spTree>
      <p:nvGrpSpPr>
        <p:cNvPr id="1" name="Shape 190"/>
        <p:cNvGrpSpPr/>
        <p:nvPr/>
      </p:nvGrpSpPr>
      <p:grpSpPr>
        <a:xfrm>
          <a:off x="0" y="0"/>
          <a:ext cx="0" cy="0"/>
          <a:chOff x="0" y="0"/>
          <a:chExt cx="0" cy="0"/>
        </a:xfrm>
      </p:grpSpPr>
      <p:pic>
        <p:nvPicPr>
          <p:cNvPr id="191" name="Shape 191"/>
          <p:cNvPicPr preferRelativeResize="0"/>
          <p:nvPr/>
        </p:nvPicPr>
        <p:blipFill rotWithShape="1">
          <a:blip r:embed="rId2">
            <a:alphaModFix/>
          </a:blip>
          <a:srcRect l="42942" t="31284" r="28561"/>
          <a:stretch/>
        </p:blipFill>
        <p:spPr>
          <a:xfrm>
            <a:off x="0" y="0"/>
            <a:ext cx="4139738" cy="6654985"/>
          </a:xfrm>
          <a:prstGeom prst="rect">
            <a:avLst/>
          </a:prstGeom>
          <a:noFill/>
          <a:ln>
            <a:noFill/>
          </a:ln>
        </p:spPr>
      </p:pic>
      <p:sp>
        <p:nvSpPr>
          <p:cNvPr id="192" name="Shape 192"/>
          <p:cNvSpPr/>
          <p:nvPr/>
        </p:nvSpPr>
        <p:spPr>
          <a:xfrm>
            <a:off x="0" y="0"/>
            <a:ext cx="4669724"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Shape 193"/>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4" name="Shape 194"/>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5" name="Shape 195"/>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6" name="Shape 196"/>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7" name="Shape 197"/>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98" name="Shape 198"/>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al Estate_Success story 1">
  <p:cSld name="Real Estate_Success story 1">
    <p:spTree>
      <p:nvGrpSpPr>
        <p:cNvPr id="1" name="Shape 199"/>
        <p:cNvGrpSpPr/>
        <p:nvPr/>
      </p:nvGrpSpPr>
      <p:grpSpPr>
        <a:xfrm>
          <a:off x="0" y="0"/>
          <a:ext cx="0" cy="0"/>
          <a:chOff x="0" y="0"/>
          <a:chExt cx="0" cy="0"/>
        </a:xfrm>
      </p:grpSpPr>
      <p:sp>
        <p:nvSpPr>
          <p:cNvPr id="200" name="Shape 200"/>
          <p:cNvSpPr txBox="1">
            <a:spLocks noGrp="1"/>
          </p:cNvSpPr>
          <p:nvPr>
            <p:ph type="dt" idx="10"/>
          </p:nvPr>
        </p:nvSpPr>
        <p:spPr>
          <a:xfrm>
            <a:off x="838200" y="6356362"/>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1" name="Shape 201"/>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2" name="Shape 202"/>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Shape 203"/>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4" name="Shape 204"/>
          <p:cNvPicPr preferRelativeResize="0"/>
          <p:nvPr/>
        </p:nvPicPr>
        <p:blipFill rotWithShape="1">
          <a:blip r:embed="rId2">
            <a:alphaModFix/>
          </a:blip>
          <a:srcRect l="31459" r="25218"/>
          <a:stretch/>
        </p:blipFill>
        <p:spPr>
          <a:xfrm>
            <a:off x="-17755" y="0"/>
            <a:ext cx="4451210" cy="6858000"/>
          </a:xfrm>
          <a:prstGeom prst="rect">
            <a:avLst/>
          </a:prstGeom>
          <a:noFill/>
          <a:ln>
            <a:noFill/>
          </a:ln>
        </p:spPr>
      </p:pic>
      <p:sp>
        <p:nvSpPr>
          <p:cNvPr id="205" name="Shape 205"/>
          <p:cNvSpPr/>
          <p:nvPr/>
        </p:nvSpPr>
        <p:spPr>
          <a:xfrm>
            <a:off x="-27710" y="0"/>
            <a:ext cx="4461165"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6" name="Shape 206"/>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7" name="Shape 207"/>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208" name="Shape 208"/>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isc - success story ">
  <p:cSld name="Misc - success story ">
    <p:spTree>
      <p:nvGrpSpPr>
        <p:cNvPr id="1" name="Shape 209"/>
        <p:cNvGrpSpPr/>
        <p:nvPr/>
      </p:nvGrpSpPr>
      <p:grpSpPr>
        <a:xfrm>
          <a:off x="0" y="0"/>
          <a:ext cx="0" cy="0"/>
          <a:chOff x="0" y="0"/>
          <a:chExt cx="0" cy="0"/>
        </a:xfrm>
      </p:grpSpPr>
      <p:sp>
        <p:nvSpPr>
          <p:cNvPr id="210" name="Shape 210"/>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1" name="Shape 211"/>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2" name="Shape 212"/>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3" name="Shape 213"/>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Shape 214"/>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215" name="Shape 215"/>
          <p:cNvPicPr preferRelativeResize="0"/>
          <p:nvPr/>
        </p:nvPicPr>
        <p:blipFill rotWithShape="1">
          <a:blip r:embed="rId2">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Shape 21"/>
          <p:cNvSpPr txBox="1"/>
          <p:nvPr/>
        </p:nvSpPr>
        <p:spPr>
          <a:xfrm>
            <a:off x="5337995" y="2665515"/>
            <a:ext cx="438537" cy="30777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en-US" sz="2000" b="0" i="0" u="none" strike="noStrike" cap="none">
                <a:solidFill>
                  <a:schemeClr val="lt1"/>
                </a:solidFill>
                <a:latin typeface="Arial"/>
                <a:ea typeface="Arial"/>
                <a:cs typeface="Arial"/>
                <a:sym typeface="Arial"/>
              </a:rPr>
              <a:t>‹#›</a:t>
            </a:fld>
            <a:endParaRPr sz="2000" b="0" i="0" u="none" strike="noStrike" cap="none">
              <a:solidFill>
                <a:schemeClr val="lt1"/>
              </a:solidFill>
              <a:latin typeface="Arial"/>
              <a:ea typeface="Arial"/>
              <a:cs typeface="Arial"/>
              <a:sym typeface="Arial"/>
            </a:endParaRPr>
          </a:p>
        </p:txBody>
      </p:sp>
      <p:sp>
        <p:nvSpPr>
          <p:cNvPr id="22" name="Shape 22"/>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lstStyle>
            <a:lvl1pPr marR="0" lvl="0" algn="l" rtl="0">
              <a:lnSpc>
                <a:spcPct val="70000"/>
              </a:lnSpc>
              <a:spcBef>
                <a:spcPts val="0"/>
              </a:spcBef>
              <a:spcAft>
                <a:spcPts val="0"/>
              </a:spcAft>
              <a:buClr>
                <a:srgbClr val="000000"/>
              </a:buClr>
              <a:buSzPts val="4800"/>
              <a:buFont typeface="Arial Narrow"/>
              <a:buNone/>
              <a:defRPr sz="48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Shape 23"/>
          <p:cNvSpPr txBox="1"/>
          <p:nvPr/>
        </p:nvSpPr>
        <p:spPr>
          <a:xfrm>
            <a:off x="198454" y="6478399"/>
            <a:ext cx="438537"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en-US" sz="1200" b="1" i="0" u="none" strike="noStrike" cap="none">
                <a:solidFill>
                  <a:srgbClr val="000000"/>
                </a:solidFill>
                <a:latin typeface="Arial Narrow"/>
                <a:ea typeface="Arial Narrow"/>
                <a:cs typeface="Arial Narrow"/>
                <a:sym typeface="Arial Narrow"/>
              </a:rPr>
              <a:t>‹#›</a:t>
            </a:fld>
            <a:endParaRPr sz="1200" b="1" i="0" u="none" strike="noStrike" cap="none">
              <a:solidFill>
                <a:srgbClr val="000000"/>
              </a:solidFill>
              <a:latin typeface="Arial Narrow"/>
              <a:ea typeface="Arial Narrow"/>
              <a:cs typeface="Arial Narrow"/>
              <a:sym typeface="Arial Narrow"/>
            </a:endParaRPr>
          </a:p>
        </p:txBody>
      </p:sp>
      <p:cxnSp>
        <p:nvCxnSpPr>
          <p:cNvPr id="24" name="Shape 24"/>
          <p:cNvCxnSpPr/>
          <p:nvPr/>
        </p:nvCxnSpPr>
        <p:spPr>
          <a:xfrm>
            <a:off x="334119" y="6274519"/>
            <a:ext cx="11537176" cy="59606"/>
          </a:xfrm>
          <a:prstGeom prst="straightConnector1">
            <a:avLst/>
          </a:prstGeom>
          <a:noFill/>
          <a:ln w="9525" cap="rnd" cmpd="sng">
            <a:solidFill>
              <a:srgbClr val="A6AAA9"/>
            </a:solidFill>
            <a:prstDash val="dashDot"/>
            <a:round/>
            <a:headEnd type="none" w="sm" len="sm"/>
            <a:tailEnd type="none" w="sm" len="sm"/>
          </a:ln>
        </p:spPr>
      </p:cxnSp>
      <p:sp>
        <p:nvSpPr>
          <p:cNvPr id="25" name="Shape 25"/>
          <p:cNvSpPr txBox="1">
            <a:spLocks noGrp="1"/>
          </p:cNvSpPr>
          <p:nvPr>
            <p:ph type="body" idx="1"/>
          </p:nvPr>
        </p:nvSpPr>
        <p:spPr>
          <a:xfrm>
            <a:off x="806824" y="2016874"/>
            <a:ext cx="9682333" cy="3934346"/>
          </a:xfrm>
          <a:prstGeom prst="rect">
            <a:avLst/>
          </a:prstGeom>
          <a:noFill/>
          <a:ln>
            <a:noFill/>
          </a:ln>
        </p:spPr>
        <p:txBody>
          <a:bodyPr spcFirstLastPara="1" wrap="square" lIns="0" tIns="45700" rIns="91425" bIns="45700" anchor="t" anchorCtr="0"/>
          <a:lstStyle>
            <a:lvl1pPr marL="457200" marR="0" lvl="0" indent="-438150" algn="l" rtl="0">
              <a:lnSpc>
                <a:spcPct val="90000"/>
              </a:lnSpc>
              <a:spcBef>
                <a:spcPts val="1000"/>
              </a:spcBef>
              <a:spcAft>
                <a:spcPts val="0"/>
              </a:spcAft>
              <a:buClr>
                <a:srgbClr val="DE411B"/>
              </a:buClr>
              <a:buSzPts val="3300"/>
              <a:buFont typeface="Noto Sans Symbols"/>
              <a:buChar char="▪"/>
              <a:defRPr sz="3300" b="1" i="0" u="none" strike="noStrike" cap="none">
                <a:solidFill>
                  <a:srgbClr val="000000"/>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 name="Shape 26"/>
          <p:cNvPicPr preferRelativeResize="0"/>
          <p:nvPr/>
        </p:nvPicPr>
        <p:blipFill rotWithShape="1">
          <a:blip r:embed="rId2">
            <a:alphaModFix/>
          </a:blip>
          <a:srcRect/>
          <a:stretch/>
        </p:blipFill>
        <p:spPr>
          <a:xfrm>
            <a:off x="11058524" y="6445284"/>
            <a:ext cx="812771" cy="268215"/>
          </a:xfrm>
          <a:prstGeom prst="rect">
            <a:avLst/>
          </a:prstGeom>
          <a:noFill/>
          <a:ln>
            <a:noFill/>
          </a:ln>
        </p:spPr>
      </p:pic>
      <p:cxnSp>
        <p:nvCxnSpPr>
          <p:cNvPr id="27" name="Shape 27"/>
          <p:cNvCxnSpPr/>
          <p:nvPr/>
        </p:nvCxnSpPr>
        <p:spPr>
          <a:xfrm flipH="1">
            <a:off x="806824" y="1708920"/>
            <a:ext cx="10546976" cy="17321"/>
          </a:xfrm>
          <a:prstGeom prst="straightConnector1">
            <a:avLst/>
          </a:prstGeom>
          <a:noFill/>
          <a:ln w="31750" cap="rnd" cmpd="sng">
            <a:solidFill>
              <a:srgbClr val="000000"/>
            </a:solidFill>
            <a:prstDash val="dot"/>
            <a:round/>
            <a:headEnd type="none" w="sm" len="sm"/>
            <a:tailEnd type="none" w="sm" len="sm"/>
          </a:ln>
        </p:spPr>
      </p:cxn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SLIDE">
  <p:cSld name="2_SLIDE">
    <p:spTree>
      <p:nvGrpSpPr>
        <p:cNvPr id="1" name="Shape 28"/>
        <p:cNvGrpSpPr/>
        <p:nvPr/>
      </p:nvGrpSpPr>
      <p:grpSpPr>
        <a:xfrm>
          <a:off x="0" y="0"/>
          <a:ext cx="0" cy="0"/>
          <a:chOff x="0" y="0"/>
          <a:chExt cx="0" cy="0"/>
        </a:xfrm>
      </p:grpSpPr>
      <p:sp>
        <p:nvSpPr>
          <p:cNvPr id="29" name="Shape 29"/>
          <p:cNvSpPr txBox="1"/>
          <p:nvPr/>
        </p:nvSpPr>
        <p:spPr>
          <a:xfrm>
            <a:off x="5876739" y="3275115"/>
            <a:ext cx="438537" cy="30777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en-US" sz="2000" b="0" i="0" u="none" strike="noStrike" cap="none">
                <a:solidFill>
                  <a:schemeClr val="lt1"/>
                </a:solidFill>
                <a:latin typeface="Arial"/>
                <a:ea typeface="Arial"/>
                <a:cs typeface="Arial"/>
                <a:sym typeface="Arial"/>
              </a:rPr>
              <a:t>‹#›</a:t>
            </a:fld>
            <a:endParaRPr sz="2000" b="0" i="0" u="none" strike="noStrike" cap="none">
              <a:solidFill>
                <a:schemeClr val="lt1"/>
              </a:solidFill>
              <a:latin typeface="Arial"/>
              <a:ea typeface="Arial"/>
              <a:cs typeface="Arial"/>
              <a:sym typeface="Arial"/>
            </a:endParaRPr>
          </a:p>
        </p:txBody>
      </p:sp>
      <p:sp>
        <p:nvSpPr>
          <p:cNvPr id="30" name="Shape 30"/>
          <p:cNvSpPr txBox="1"/>
          <p:nvPr/>
        </p:nvSpPr>
        <p:spPr>
          <a:xfrm>
            <a:off x="198454" y="6478399"/>
            <a:ext cx="438537"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en-US" sz="1200" b="1" i="0" u="none" strike="noStrike" cap="none">
                <a:solidFill>
                  <a:srgbClr val="000000"/>
                </a:solidFill>
                <a:latin typeface="Arial Narrow"/>
                <a:ea typeface="Arial Narrow"/>
                <a:cs typeface="Arial Narrow"/>
                <a:sym typeface="Arial Narrow"/>
              </a:rPr>
              <a:t>‹#›</a:t>
            </a:fld>
            <a:endParaRPr sz="1200" b="1" i="0" u="none" strike="noStrike" cap="none">
              <a:solidFill>
                <a:srgbClr val="000000"/>
              </a:solidFill>
              <a:latin typeface="Arial Narrow"/>
              <a:ea typeface="Arial Narrow"/>
              <a:cs typeface="Arial Narrow"/>
              <a:sym typeface="Arial Narrow"/>
            </a:endParaRPr>
          </a:p>
        </p:txBody>
      </p:sp>
      <p:cxnSp>
        <p:nvCxnSpPr>
          <p:cNvPr id="31" name="Shape 31"/>
          <p:cNvCxnSpPr/>
          <p:nvPr/>
        </p:nvCxnSpPr>
        <p:spPr>
          <a:xfrm>
            <a:off x="334119" y="6274519"/>
            <a:ext cx="11537176" cy="59606"/>
          </a:xfrm>
          <a:prstGeom prst="straightConnector1">
            <a:avLst/>
          </a:prstGeom>
          <a:noFill/>
          <a:ln w="9525" cap="rnd" cmpd="sng">
            <a:solidFill>
              <a:srgbClr val="A6AAA9"/>
            </a:solidFill>
            <a:prstDash val="dashDot"/>
            <a:round/>
            <a:headEnd type="none" w="sm" len="sm"/>
            <a:tailEnd type="none" w="sm" len="sm"/>
          </a:ln>
        </p:spPr>
      </p:cxnSp>
      <p:pic>
        <p:nvPicPr>
          <p:cNvPr id="32" name="Shape 32"/>
          <p:cNvPicPr preferRelativeResize="0"/>
          <p:nvPr/>
        </p:nvPicPr>
        <p:blipFill rotWithShape="1">
          <a:blip r:embed="rId2">
            <a:alphaModFix/>
          </a:blip>
          <a:srcRect/>
          <a:stretch/>
        </p:blipFill>
        <p:spPr>
          <a:xfrm>
            <a:off x="11058524" y="6445284"/>
            <a:ext cx="812771" cy="268215"/>
          </a:xfrm>
          <a:prstGeom prst="rect">
            <a:avLst/>
          </a:prstGeom>
          <a:noFill/>
          <a:ln>
            <a:noFill/>
          </a:ln>
        </p:spPr>
      </p:pic>
      <p:cxnSp>
        <p:nvCxnSpPr>
          <p:cNvPr id="33" name="Shape 33"/>
          <p:cNvCxnSpPr/>
          <p:nvPr/>
        </p:nvCxnSpPr>
        <p:spPr>
          <a:xfrm flipH="1">
            <a:off x="806824" y="1290244"/>
            <a:ext cx="10546976" cy="17321"/>
          </a:xfrm>
          <a:prstGeom prst="straightConnector1">
            <a:avLst/>
          </a:prstGeom>
          <a:noFill/>
          <a:ln w="31750" cap="rnd" cmpd="sng">
            <a:solidFill>
              <a:srgbClr val="000000"/>
            </a:solidFill>
            <a:prstDash val="dot"/>
            <a:round/>
            <a:headEnd type="none" w="sm" len="sm"/>
            <a:tailEnd type="none" w="sm" len="sm"/>
          </a:ln>
        </p:spPr>
      </p:cxnSp>
      <p:sp>
        <p:nvSpPr>
          <p:cNvPr id="34" name="Shape 34"/>
          <p:cNvSpPr txBox="1">
            <a:spLocks noGrp="1"/>
          </p:cNvSpPr>
          <p:nvPr>
            <p:ph type="title"/>
          </p:nvPr>
        </p:nvSpPr>
        <p:spPr>
          <a:xfrm>
            <a:off x="1210833" y="159908"/>
            <a:ext cx="9831977" cy="1025980"/>
          </a:xfrm>
          <a:prstGeom prst="rect">
            <a:avLst/>
          </a:prstGeom>
          <a:noFill/>
          <a:ln>
            <a:noFill/>
          </a:ln>
        </p:spPr>
        <p:txBody>
          <a:bodyPr spcFirstLastPara="1" wrap="square" lIns="0" tIns="45700" rIns="91425" bIns="45700" anchor="b" anchorCtr="1"/>
          <a:lstStyle>
            <a:lvl1pPr marR="0" lvl="0" algn="ctr"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5" name="Shape 35"/>
          <p:cNvSpPr txBox="1">
            <a:spLocks noGrp="1"/>
          </p:cNvSpPr>
          <p:nvPr>
            <p:ph type="body" idx="1"/>
          </p:nvPr>
        </p:nvSpPr>
        <p:spPr>
          <a:xfrm>
            <a:off x="1218690" y="1866607"/>
            <a:ext cx="9831977" cy="424732"/>
          </a:xfrm>
          <a:prstGeom prst="rect">
            <a:avLst/>
          </a:prstGeom>
          <a:noFill/>
          <a:ln>
            <a:noFill/>
          </a:ln>
        </p:spPr>
        <p:txBody>
          <a:bodyPr spcFirstLastPara="1" wrap="square" lIns="0" tIns="45700" rIns="91425" bIns="45700" anchor="b" anchorCtr="0"/>
          <a:lstStyle>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2"/>
          </p:nvPr>
        </p:nvSpPr>
        <p:spPr>
          <a:xfrm>
            <a:off x="1218690" y="3360613"/>
            <a:ext cx="9831977" cy="1201232"/>
          </a:xfrm>
          <a:prstGeom prst="rect">
            <a:avLst/>
          </a:prstGeom>
          <a:noFill/>
          <a:ln>
            <a:noFill/>
          </a:ln>
        </p:spPr>
        <p:txBody>
          <a:bodyPr spcFirstLastPara="1" wrap="square" lIns="0" tIns="45700" rIns="91425" bIns="45700" anchor="t" anchorCtr="0"/>
          <a:lstStyle>
            <a:lvl1pPr marL="457200" marR="0" lvl="0" indent="-22860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ctr" rtl="0">
              <a:lnSpc>
                <a:spcPct val="90000"/>
              </a:lnSpc>
              <a:spcBef>
                <a:spcPts val="500"/>
              </a:spcBef>
              <a:spcAft>
                <a:spcPts val="0"/>
              </a:spcAft>
              <a:buClr>
                <a:srgbClr val="DE411B"/>
              </a:buClr>
              <a:buSzPts val="1600"/>
              <a:buFont typeface="Noto Sans Symbols"/>
              <a:buNone/>
              <a:defRPr sz="16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rgbClr val="81ADB5"/>
              </a:buClr>
              <a:buSzPts val="1600"/>
              <a:buFont typeface="Arial"/>
              <a:buNone/>
              <a:defRPr sz="1600" b="0" i="0" u="none" strike="noStrike" cap="none">
                <a:solidFill>
                  <a:schemeClr val="dk1"/>
                </a:solidFill>
                <a:latin typeface="Arial"/>
                <a:ea typeface="Arial"/>
                <a:cs typeface="Arial"/>
                <a:sym typeface="Arial"/>
              </a:defRPr>
            </a:lvl3pPr>
            <a:lvl4pPr marL="1828800" marR="0" lvl="3" indent="-317500" algn="ctr" rtl="0">
              <a:lnSpc>
                <a:spcPct val="90000"/>
              </a:lnSpc>
              <a:spcBef>
                <a:spcPts val="500"/>
              </a:spcBef>
              <a:spcAft>
                <a:spcPts val="0"/>
              </a:spcAft>
              <a:buClr>
                <a:schemeClr val="dk1"/>
              </a:buClr>
              <a:buSzPts val="1400"/>
              <a:buFont typeface="Calibri"/>
              <a:buChar char="-"/>
              <a:defRPr sz="1400" b="0" i="0" u="none" strike="noStrike" cap="none">
                <a:solidFill>
                  <a:schemeClr val="dk1"/>
                </a:solidFill>
                <a:latin typeface="Arial"/>
                <a:ea typeface="Arial"/>
                <a:cs typeface="Arial"/>
                <a:sym typeface="Arial"/>
              </a:defRPr>
            </a:lvl4pPr>
            <a:lvl5pPr marL="2286000" marR="0" lvl="4" indent="-317500" algn="ctr"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3"/>
          </p:nvPr>
        </p:nvSpPr>
        <p:spPr>
          <a:xfrm>
            <a:off x="1218690" y="2595507"/>
            <a:ext cx="9831977" cy="424732"/>
          </a:xfrm>
          <a:prstGeom prst="rect">
            <a:avLst/>
          </a:prstGeom>
          <a:noFill/>
          <a:ln>
            <a:noFill/>
          </a:ln>
        </p:spPr>
        <p:txBody>
          <a:bodyPr spcFirstLastPara="1" wrap="square" lIns="0" tIns="45700" rIns="91425" bIns="45700" anchor="b" anchorCtr="0"/>
          <a:lstStyle>
            <a:lvl1pPr marL="457200" marR="0" lvl="0" indent="-228600" algn="ctr"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84"/>
        <p:cNvGrpSpPr/>
        <p:nvPr/>
      </p:nvGrpSpPr>
      <p:grpSpPr>
        <a:xfrm>
          <a:off x="0" y="0"/>
          <a:ext cx="0" cy="0"/>
          <a:chOff x="0" y="0"/>
          <a:chExt cx="0" cy="0"/>
        </a:xfrm>
      </p:grpSpPr>
      <p:sp>
        <p:nvSpPr>
          <p:cNvPr id="85" name="Shape 85"/>
          <p:cNvSpPr txBox="1"/>
          <p:nvPr/>
        </p:nvSpPr>
        <p:spPr>
          <a:xfrm>
            <a:off x="4862147" y="3225095"/>
            <a:ext cx="438537" cy="30777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fld id="{00000000-1234-1234-1234-123412341234}" type="slidenum">
              <a:rPr lang="en-US" sz="2000">
                <a:solidFill>
                  <a:schemeClr val="lt1"/>
                </a:solidFill>
                <a:latin typeface="Arial"/>
                <a:ea typeface="Arial"/>
                <a:cs typeface="Arial"/>
                <a:sym typeface="Arial"/>
              </a:rPr>
              <a:t>‹#›</a:t>
            </a:fld>
            <a:endParaRPr sz="2000">
              <a:solidFill>
                <a:schemeClr val="lt1"/>
              </a:solidFill>
              <a:latin typeface="Arial"/>
              <a:ea typeface="Arial"/>
              <a:cs typeface="Arial"/>
              <a:sym typeface="Arial"/>
            </a:endParaRPr>
          </a:p>
        </p:txBody>
      </p:sp>
      <p:sp>
        <p:nvSpPr>
          <p:cNvPr id="86" name="Shape 86"/>
          <p:cNvSpPr txBox="1">
            <a:spLocks noGrp="1"/>
          </p:cNvSpPr>
          <p:nvPr>
            <p:ph type="title"/>
          </p:nvPr>
        </p:nvSpPr>
        <p:spPr>
          <a:xfrm>
            <a:off x="3206888" y="2379387"/>
            <a:ext cx="7421880" cy="594213"/>
          </a:xfrm>
          <a:prstGeom prst="rect">
            <a:avLst/>
          </a:prstGeom>
          <a:noFill/>
          <a:ln>
            <a:noFill/>
          </a:ln>
        </p:spPr>
        <p:txBody>
          <a:bodyPr spcFirstLastPara="1" wrap="square" lIns="0" tIns="0" rIns="0" bIns="0" anchor="t" anchorCtr="0"/>
          <a:lstStyle>
            <a:lvl1pPr marR="0" lvl="0" algn="r" rtl="0">
              <a:lnSpc>
                <a:spcPct val="70000"/>
              </a:lnSpc>
              <a:spcBef>
                <a:spcPts val="0"/>
              </a:spcBef>
              <a:spcAft>
                <a:spcPts val="0"/>
              </a:spcAft>
              <a:buClr>
                <a:srgbClr val="000000"/>
              </a:buClr>
              <a:buSzPts val="4800"/>
              <a:buFont typeface="Arial Narrow"/>
              <a:buNone/>
              <a:defRPr sz="48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Shape 87"/>
          <p:cNvSpPr txBox="1">
            <a:spLocks noGrp="1"/>
          </p:cNvSpPr>
          <p:nvPr>
            <p:ph type="body" idx="1"/>
          </p:nvPr>
        </p:nvSpPr>
        <p:spPr>
          <a:xfrm>
            <a:off x="5590243" y="4671588"/>
            <a:ext cx="5038525" cy="216152"/>
          </a:xfrm>
          <a:prstGeom prst="rect">
            <a:avLst/>
          </a:prstGeom>
          <a:noFill/>
          <a:ln>
            <a:noFill/>
          </a:ln>
        </p:spPr>
        <p:txBody>
          <a:bodyPr spcFirstLastPara="1" wrap="square" lIns="0" tIns="0" rIns="0" bIns="0" anchor="t" anchorCtr="0"/>
          <a:lstStyle>
            <a:lvl1pPr marL="457200" marR="0" lvl="0" indent="-228600" algn="r"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body" idx="2"/>
          </p:nvPr>
        </p:nvSpPr>
        <p:spPr>
          <a:xfrm>
            <a:off x="5590244" y="3532872"/>
            <a:ext cx="5038524" cy="448637"/>
          </a:xfrm>
          <a:prstGeom prst="rect">
            <a:avLst/>
          </a:prstGeom>
          <a:noFill/>
          <a:ln>
            <a:noFill/>
          </a:ln>
        </p:spPr>
        <p:txBody>
          <a:bodyPr spcFirstLastPara="1" wrap="square" lIns="0" tIns="0" rIns="0" bIns="0" anchor="b" anchorCtr="0"/>
          <a:lstStyle>
            <a:lvl1pPr marL="457200" marR="0" lvl="0" indent="-228600" algn="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body" idx="3"/>
          </p:nvPr>
        </p:nvSpPr>
        <p:spPr>
          <a:xfrm>
            <a:off x="5590244" y="4888429"/>
            <a:ext cx="5020417" cy="290153"/>
          </a:xfrm>
          <a:prstGeom prst="rect">
            <a:avLst/>
          </a:prstGeom>
          <a:noFill/>
          <a:ln>
            <a:noFill/>
          </a:ln>
        </p:spPr>
        <p:txBody>
          <a:bodyPr spcFirstLastPara="1" wrap="square" lIns="0" tIns="0" rIns="0" bIns="0" anchor="t" anchorCtr="0"/>
          <a:lstStyle>
            <a:lvl1pPr marL="457200" marR="0" lvl="0" indent="-228600" algn="r" rtl="0">
              <a:lnSpc>
                <a:spcPct val="90000"/>
              </a:lnSpc>
              <a:spcBef>
                <a:spcPts val="10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body" idx="4"/>
          </p:nvPr>
        </p:nvSpPr>
        <p:spPr>
          <a:xfrm>
            <a:off x="5590244" y="3981510"/>
            <a:ext cx="5038524" cy="210246"/>
          </a:xfrm>
          <a:prstGeom prst="rect">
            <a:avLst/>
          </a:prstGeom>
          <a:noFill/>
          <a:ln>
            <a:noFill/>
          </a:ln>
        </p:spPr>
        <p:txBody>
          <a:bodyPr spcFirstLastPara="1" wrap="square" lIns="0" tIns="0" rIns="0" bIns="0" anchor="b" anchorCtr="0"/>
          <a:lstStyle>
            <a:lvl1pPr marL="457200" marR="0" lvl="0" indent="-228600" algn="r"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tail success story 1">
  <p:cSld name="Retail success story 1">
    <p:spTree>
      <p:nvGrpSpPr>
        <p:cNvPr id="1" name="Shape 91"/>
        <p:cNvGrpSpPr/>
        <p:nvPr/>
      </p:nvGrpSpPr>
      <p:grpSpPr>
        <a:xfrm>
          <a:off x="0" y="0"/>
          <a:ext cx="0" cy="0"/>
          <a:chOff x="0" y="0"/>
          <a:chExt cx="0" cy="0"/>
        </a:xfrm>
      </p:grpSpPr>
      <p:pic>
        <p:nvPicPr>
          <p:cNvPr id="92" name="Shape 92"/>
          <p:cNvPicPr preferRelativeResize="0"/>
          <p:nvPr/>
        </p:nvPicPr>
        <p:blipFill rotWithShape="1">
          <a:blip r:embed="rId2">
            <a:alphaModFix/>
          </a:blip>
          <a:srcRect l="15334" r="39414"/>
          <a:stretch/>
        </p:blipFill>
        <p:spPr>
          <a:xfrm>
            <a:off x="0" y="0"/>
            <a:ext cx="4461165" cy="6858000"/>
          </a:xfrm>
          <a:prstGeom prst="rect">
            <a:avLst/>
          </a:prstGeom>
          <a:noFill/>
          <a:ln>
            <a:noFill/>
          </a:ln>
        </p:spPr>
      </p:pic>
      <p:sp>
        <p:nvSpPr>
          <p:cNvPr id="93" name="Shape 93"/>
          <p:cNvSpPr/>
          <p:nvPr/>
        </p:nvSpPr>
        <p:spPr>
          <a:xfrm>
            <a:off x="0" y="0"/>
            <a:ext cx="4697682"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Shape 94"/>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sldNum" idx="12"/>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a:solidFill>
                  <a:srgbClr val="888888"/>
                </a:solidFill>
                <a:latin typeface="Arial"/>
                <a:ea typeface="Arial"/>
                <a:cs typeface="Arial"/>
                <a:sym typeface="Arial"/>
              </a:defRPr>
            </a:lvl1pPr>
            <a:lvl2pPr marL="0" marR="0" lvl="1" indent="0" algn="l" rtl="0">
              <a:spcBef>
                <a:spcPts val="0"/>
              </a:spcBef>
              <a:buNone/>
              <a:defRPr sz="1200">
                <a:solidFill>
                  <a:srgbClr val="888888"/>
                </a:solidFill>
                <a:latin typeface="Arial"/>
                <a:ea typeface="Arial"/>
                <a:cs typeface="Arial"/>
                <a:sym typeface="Arial"/>
              </a:defRPr>
            </a:lvl2pPr>
            <a:lvl3pPr marL="0" marR="0" lvl="2" indent="0" algn="l" rtl="0">
              <a:spcBef>
                <a:spcPts val="0"/>
              </a:spcBef>
              <a:buNone/>
              <a:defRPr sz="1200">
                <a:solidFill>
                  <a:srgbClr val="888888"/>
                </a:solidFill>
                <a:latin typeface="Arial"/>
                <a:ea typeface="Arial"/>
                <a:cs typeface="Arial"/>
                <a:sym typeface="Arial"/>
              </a:defRPr>
            </a:lvl3pPr>
            <a:lvl4pPr marL="0" marR="0" lvl="3" indent="0" algn="l" rtl="0">
              <a:spcBef>
                <a:spcPts val="0"/>
              </a:spcBef>
              <a:buNone/>
              <a:defRPr sz="1200">
                <a:solidFill>
                  <a:srgbClr val="888888"/>
                </a:solidFill>
                <a:latin typeface="Arial"/>
                <a:ea typeface="Arial"/>
                <a:cs typeface="Arial"/>
                <a:sym typeface="Arial"/>
              </a:defRPr>
            </a:lvl4pPr>
            <a:lvl5pPr marL="0" marR="0" lvl="4" indent="0" algn="l" rtl="0">
              <a:spcBef>
                <a:spcPts val="0"/>
              </a:spcBef>
              <a:buNone/>
              <a:defRPr sz="1200">
                <a:solidFill>
                  <a:srgbClr val="888888"/>
                </a:solidFill>
                <a:latin typeface="Arial"/>
                <a:ea typeface="Arial"/>
                <a:cs typeface="Arial"/>
                <a:sym typeface="Arial"/>
              </a:defRPr>
            </a:lvl5pPr>
            <a:lvl6pPr marL="0" marR="0" lvl="5" indent="0" algn="l" rtl="0">
              <a:spcBef>
                <a:spcPts val="0"/>
              </a:spcBef>
              <a:buNone/>
              <a:defRPr sz="1200">
                <a:solidFill>
                  <a:srgbClr val="888888"/>
                </a:solidFill>
                <a:latin typeface="Arial"/>
                <a:ea typeface="Arial"/>
                <a:cs typeface="Arial"/>
                <a:sym typeface="Arial"/>
              </a:defRPr>
            </a:lvl6pPr>
            <a:lvl7pPr marL="0" marR="0" lvl="6" indent="0" algn="l" rtl="0">
              <a:spcBef>
                <a:spcPts val="0"/>
              </a:spcBef>
              <a:buNone/>
              <a:defRPr sz="1200">
                <a:solidFill>
                  <a:srgbClr val="888888"/>
                </a:solidFill>
                <a:latin typeface="Arial"/>
                <a:ea typeface="Arial"/>
                <a:cs typeface="Arial"/>
                <a:sym typeface="Arial"/>
              </a:defRPr>
            </a:lvl7pPr>
            <a:lvl8pPr marL="0" marR="0" lvl="7" indent="0" algn="l" rtl="0">
              <a:spcBef>
                <a:spcPts val="0"/>
              </a:spcBef>
              <a:buNone/>
              <a:defRPr sz="1200">
                <a:solidFill>
                  <a:srgbClr val="888888"/>
                </a:solidFill>
                <a:latin typeface="Arial"/>
                <a:ea typeface="Arial"/>
                <a:cs typeface="Arial"/>
                <a:sym typeface="Arial"/>
              </a:defRPr>
            </a:lvl8pPr>
            <a:lvl9pPr marL="0" marR="0" lvl="8" indent="0" algn="l"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96" name="Shape 96"/>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Shape 97"/>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99" name="Shape 99"/>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tail success story 2">
  <p:cSld name="Retail success story 2">
    <p:spTree>
      <p:nvGrpSpPr>
        <p:cNvPr id="1" name="Shape 100"/>
        <p:cNvGrpSpPr/>
        <p:nvPr/>
      </p:nvGrpSpPr>
      <p:grpSpPr>
        <a:xfrm>
          <a:off x="0" y="0"/>
          <a:ext cx="0" cy="0"/>
          <a:chOff x="0" y="0"/>
          <a:chExt cx="0" cy="0"/>
        </a:xfrm>
      </p:grpSpPr>
      <p:pic>
        <p:nvPicPr>
          <p:cNvPr id="101" name="Shape 101"/>
          <p:cNvPicPr preferRelativeResize="0"/>
          <p:nvPr/>
        </p:nvPicPr>
        <p:blipFill rotWithShape="1">
          <a:blip r:embed="rId2">
            <a:alphaModFix/>
          </a:blip>
          <a:srcRect l="32261" r="23942"/>
          <a:stretch/>
        </p:blipFill>
        <p:spPr>
          <a:xfrm>
            <a:off x="-41564" y="0"/>
            <a:ext cx="4513886" cy="6858000"/>
          </a:xfrm>
          <a:prstGeom prst="rect">
            <a:avLst/>
          </a:prstGeom>
          <a:noFill/>
          <a:ln>
            <a:noFill/>
          </a:ln>
        </p:spPr>
      </p:pic>
      <p:sp>
        <p:nvSpPr>
          <p:cNvPr id="102" name="Shape 102"/>
          <p:cNvSpPr/>
          <p:nvPr/>
        </p:nvSpPr>
        <p:spPr>
          <a:xfrm>
            <a:off x="-48740" y="0"/>
            <a:ext cx="4697682"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Shape 103"/>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 name="Shape 104"/>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7" name="Shape 107"/>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08" name="Shape 108"/>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yments success story 1">
  <p:cSld name="Payments success story 1">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l="34312" t="8001" r="31508" b="307"/>
          <a:stretch/>
        </p:blipFill>
        <p:spPr>
          <a:xfrm>
            <a:off x="1307" y="8164"/>
            <a:ext cx="3829969" cy="6849836"/>
          </a:xfrm>
          <a:prstGeom prst="rect">
            <a:avLst/>
          </a:prstGeom>
          <a:noFill/>
          <a:ln>
            <a:noFill/>
          </a:ln>
        </p:spPr>
      </p:pic>
      <p:sp>
        <p:nvSpPr>
          <p:cNvPr id="111" name="Shape 111"/>
          <p:cNvSpPr/>
          <p:nvPr/>
        </p:nvSpPr>
        <p:spPr>
          <a:xfrm>
            <a:off x="-1414" y="0"/>
            <a:ext cx="4697682"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 name="Shape 112"/>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3" name="Shape 113"/>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Shape 115"/>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6" name="Shape 116"/>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17" name="Shape 117"/>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ayments success story 2">
  <p:cSld name="Payments success story 2">
    <p:spTree>
      <p:nvGrpSpPr>
        <p:cNvPr id="1" name="Shape 118"/>
        <p:cNvGrpSpPr/>
        <p:nvPr/>
      </p:nvGrpSpPr>
      <p:grpSpPr>
        <a:xfrm>
          <a:off x="0" y="0"/>
          <a:ext cx="0" cy="0"/>
          <a:chOff x="0" y="0"/>
          <a:chExt cx="0" cy="0"/>
        </a:xfrm>
      </p:grpSpPr>
      <p:pic>
        <p:nvPicPr>
          <p:cNvPr id="119" name="Shape 119"/>
          <p:cNvPicPr preferRelativeResize="0"/>
          <p:nvPr/>
        </p:nvPicPr>
        <p:blipFill rotWithShape="1">
          <a:blip r:embed="rId2">
            <a:alphaModFix/>
          </a:blip>
          <a:srcRect l="46455" r="14815"/>
          <a:stretch/>
        </p:blipFill>
        <p:spPr>
          <a:xfrm>
            <a:off x="-1" y="0"/>
            <a:ext cx="3984107" cy="6858000"/>
          </a:xfrm>
          <a:prstGeom prst="rect">
            <a:avLst/>
          </a:prstGeom>
          <a:noFill/>
          <a:ln>
            <a:noFill/>
          </a:ln>
        </p:spPr>
      </p:pic>
      <p:sp>
        <p:nvSpPr>
          <p:cNvPr id="120" name="Shape 120"/>
          <p:cNvSpPr/>
          <p:nvPr/>
        </p:nvSpPr>
        <p:spPr>
          <a:xfrm>
            <a:off x="-27214" y="0"/>
            <a:ext cx="4697682" cy="6858000"/>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1" name="Shape 121"/>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2" name="Shape 122"/>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4" name="Shape 124"/>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5" name="Shape 125"/>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26" name="Shape 126"/>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sset &amp; Wealth Management Success Story">
  <p:cSld name="Asset &amp; Wealth Management Success Story">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2">
            <a:alphaModFix/>
          </a:blip>
          <a:srcRect l="31140" r="27728"/>
          <a:stretch/>
        </p:blipFill>
        <p:spPr>
          <a:xfrm>
            <a:off x="0" y="0"/>
            <a:ext cx="4231178" cy="6858000"/>
          </a:xfrm>
          <a:prstGeom prst="rect">
            <a:avLst/>
          </a:prstGeom>
          <a:noFill/>
          <a:ln>
            <a:noFill/>
          </a:ln>
        </p:spPr>
      </p:pic>
      <p:sp>
        <p:nvSpPr>
          <p:cNvPr id="129" name="Shape 129"/>
          <p:cNvSpPr/>
          <p:nvPr/>
        </p:nvSpPr>
        <p:spPr>
          <a:xfrm>
            <a:off x="-27958" y="-1"/>
            <a:ext cx="4697682" cy="6858001"/>
          </a:xfrm>
          <a:prstGeom prst="rect">
            <a:avLst/>
          </a:prstGeom>
          <a:gradFill>
            <a:gsLst>
              <a:gs pos="0">
                <a:srgbClr val="FDF4F2">
                  <a:alpha val="0"/>
                </a:srgbClr>
              </a:gs>
              <a:gs pos="47000">
                <a:srgbClr val="FFFFFF">
                  <a:alpha val="70980"/>
                </a:srgbClr>
              </a:gs>
              <a:gs pos="58999">
                <a:srgbClr val="FFFFFF">
                  <a:alpha val="81960"/>
                </a:srgbClr>
              </a:gs>
              <a:gs pos="69000">
                <a:srgbClr val="FFFFFF">
                  <a:alpha val="77647"/>
                </a:srgbClr>
              </a:gs>
              <a:gs pos="80000">
                <a:srgbClr val="FFFFFF">
                  <a:alpha val="95686"/>
                </a:srgbClr>
              </a:gs>
              <a:gs pos="91500">
                <a:srgbClr val="FFFFFF"/>
              </a:gs>
              <a:gs pos="100000">
                <a:schemeClr val="l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Shape 130"/>
          <p:cNvSpPr txBox="1">
            <a:spLocks noGrp="1"/>
          </p:cNvSpPr>
          <p:nvPr>
            <p:ph type="title"/>
          </p:nvPr>
        </p:nvSpPr>
        <p:spPr>
          <a:xfrm>
            <a:off x="3184071" y="306388"/>
            <a:ext cx="8687224" cy="1025980"/>
          </a:xfrm>
          <a:prstGeom prst="rect">
            <a:avLst/>
          </a:prstGeom>
          <a:noFill/>
          <a:ln>
            <a:noFill/>
          </a:ln>
        </p:spPr>
        <p:txBody>
          <a:bodyPr spcFirstLastPara="1" wrap="square" lIns="0" tIns="45700" rIns="91425" bIns="45700" anchor="b" anchorCtr="1"/>
          <a:lstStyle>
            <a:lvl1pPr marR="0" lvl="0" algn="l" rtl="0">
              <a:lnSpc>
                <a:spcPct val="70000"/>
              </a:lnSpc>
              <a:spcBef>
                <a:spcPts val="0"/>
              </a:spcBef>
              <a:spcAft>
                <a:spcPts val="0"/>
              </a:spcAft>
              <a:buClr>
                <a:srgbClr val="000000"/>
              </a:buClr>
              <a:buSzPts val="3600"/>
              <a:buFont typeface="Arial Narrow"/>
              <a:buNone/>
              <a:defRPr sz="3600" b="1" i="0" u="none" strike="noStrike" cap="none">
                <a:solidFill>
                  <a:srgbClr val="000000"/>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1" name="Shape 131"/>
          <p:cNvSpPr txBox="1">
            <a:spLocks noGrp="1"/>
          </p:cNvSpPr>
          <p:nvPr>
            <p:ph type="body" idx="1"/>
          </p:nvPr>
        </p:nvSpPr>
        <p:spPr>
          <a:xfrm>
            <a:off x="3184071" y="1899782"/>
            <a:ext cx="8687224" cy="388976"/>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body" idx="2"/>
          </p:nvPr>
        </p:nvSpPr>
        <p:spPr>
          <a:xfrm>
            <a:off x="3184071" y="2522763"/>
            <a:ext cx="8687224" cy="3466517"/>
          </a:xfrm>
          <a:prstGeom prst="rect">
            <a:avLst/>
          </a:prstGeom>
          <a:noFill/>
          <a:ln>
            <a:noFill/>
          </a:ln>
        </p:spPr>
        <p:txBody>
          <a:bodyPr spcFirstLastPara="1" wrap="square" lIns="0" tIns="45700" rIns="91425" bIns="45700"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3" name="Shape 133"/>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4" name="Shape 134"/>
          <p:cNvSpPr txBox="1"/>
          <p:nvPr/>
        </p:nvSpPr>
        <p:spPr>
          <a:xfrm>
            <a:off x="225878" y="6352745"/>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a:solidFill>
                  <a:srgbClr val="888888"/>
                </a:solidFill>
                <a:latin typeface="Arial"/>
                <a:ea typeface="Arial"/>
                <a:cs typeface="Arial"/>
                <a:sym typeface="Arial"/>
              </a:rPr>
              <a:t>‹#›</a:t>
            </a:fld>
            <a:endParaRPr sz="1200">
              <a:solidFill>
                <a:srgbClr val="888888"/>
              </a:solidFill>
              <a:latin typeface="Arial"/>
              <a:ea typeface="Arial"/>
              <a:cs typeface="Arial"/>
              <a:sym typeface="Arial"/>
            </a:endParaRPr>
          </a:p>
        </p:txBody>
      </p:sp>
      <p:pic>
        <p:nvPicPr>
          <p:cNvPr id="135" name="Shape 135"/>
          <p:cNvPicPr preferRelativeResize="0"/>
          <p:nvPr/>
        </p:nvPicPr>
        <p:blipFill rotWithShape="1">
          <a:blip r:embed="rId3">
            <a:alphaModFix/>
          </a:blip>
          <a:srcRect/>
          <a:stretch/>
        </p:blipFill>
        <p:spPr>
          <a:xfrm>
            <a:off x="11058524" y="6445284"/>
            <a:ext cx="812771" cy="268215"/>
          </a:xfrm>
          <a:prstGeom prst="rect">
            <a:avLst/>
          </a:prstGeom>
          <a:noFill/>
          <a:ln>
            <a:noFill/>
          </a:ln>
        </p:spPr>
      </p:pic>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Narrow"/>
              <a:buNone/>
              <a:defRPr sz="4400" b="1" i="0" u="none" strike="noStrike" cap="none">
                <a:solidFill>
                  <a:schemeClr val="dk1"/>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rgbClr val="DE411B"/>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838200" y="6356362"/>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4038600" y="6356362"/>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610600" y="635636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lab.com/" TargetMode="External"/><Relationship Id="rId2" Type="http://schemas.openxmlformats.org/officeDocument/2006/relationships/hyperlink" Target="https://git-scm.com/"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lab.com/endavatrainings2021/gittraining"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maven.apache.org/download.cgi" TargetMode="External"/><Relationship Id="rId2" Type="http://schemas.openxmlformats.org/officeDocument/2006/relationships/hyperlink" Target="https://www.oracle.com/java/technologies/javase/javase-jdk8-downloads.html"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gitlab.com/endavatrainings2021/maventraining"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394460" y="3404110"/>
            <a:ext cx="7254240" cy="1063387"/>
          </a:xfrm>
          <a:prstGeom prst="rect">
            <a:avLst/>
          </a:prstGeom>
          <a:noFill/>
          <a:ln>
            <a:noFill/>
          </a:ln>
        </p:spPr>
        <p:txBody>
          <a:bodyPr spcFirstLastPara="1" wrap="square" lIns="0" tIns="45700" rIns="91425" bIns="45700" anchor="b" anchorCtr="0">
            <a:noAutofit/>
          </a:bodyPr>
          <a:lstStyle/>
          <a:p>
            <a:pPr marL="0" marR="0" lvl="0" indent="0" algn="l" rtl="0">
              <a:lnSpc>
                <a:spcPct val="70000"/>
              </a:lnSpc>
              <a:spcBef>
                <a:spcPts val="0"/>
              </a:spcBef>
              <a:spcAft>
                <a:spcPts val="0"/>
              </a:spcAft>
              <a:buClr>
                <a:srgbClr val="000000"/>
              </a:buClr>
              <a:buSzPts val="4320"/>
              <a:buFont typeface="Arial Narrow"/>
              <a:buNone/>
            </a:pPr>
            <a:r>
              <a:rPr lang="en-US" sz="4320" b="1" i="0" u="none" strike="noStrike" cap="none" dirty="0">
                <a:solidFill>
                  <a:schemeClr val="accent1"/>
                </a:solidFill>
                <a:latin typeface="Arial Narrow"/>
                <a:ea typeface="Arial Narrow"/>
                <a:cs typeface="Arial Narrow"/>
                <a:sym typeface="Arial Narrow"/>
              </a:rPr>
              <a:t>Git &amp; Maven Training</a:t>
            </a:r>
            <a:endParaRPr sz="4320" b="1" i="0" u="none" strike="noStrike" cap="none" dirty="0">
              <a:solidFill>
                <a:schemeClr val="accent1"/>
              </a:solidFill>
              <a:latin typeface="Arial Narrow"/>
              <a:ea typeface="Arial Narrow"/>
              <a:cs typeface="Arial Narrow"/>
              <a:sym typeface="Arial Narrow"/>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A7623427-D0F6-456C-892C-DDEFFEE75F10}"/>
              </a:ext>
            </a:extLst>
          </p:cNvPr>
          <p:cNvCxnSpPr>
            <a:cxnSpLocks/>
          </p:cNvCxnSpPr>
          <p:nvPr/>
        </p:nvCxnSpPr>
        <p:spPr>
          <a:xfrm>
            <a:off x="3508269" y="4410347"/>
            <a:ext cx="344222" cy="89889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D7D983-C1A8-4140-BF8E-C1678232E22D}"/>
              </a:ext>
            </a:extLst>
          </p:cNvPr>
          <p:cNvSpPr>
            <a:spLocks noGrp="1"/>
          </p:cNvSpPr>
          <p:nvPr>
            <p:ph type="title"/>
          </p:nvPr>
        </p:nvSpPr>
        <p:spPr/>
        <p:txBody>
          <a:bodyPr/>
          <a:lstStyle/>
          <a:p>
            <a:r>
              <a:rPr lang="en-US" dirty="0">
                <a:solidFill>
                  <a:schemeClr val="accent1"/>
                </a:solidFill>
              </a:rPr>
              <a:t>GIT</a:t>
            </a:r>
            <a:r>
              <a:rPr lang="en-US" dirty="0"/>
              <a:t> – Main Concepts</a:t>
            </a:r>
            <a:endParaRPr lang="ro-RO" dirty="0"/>
          </a:p>
        </p:txBody>
      </p:sp>
      <p:sp>
        <p:nvSpPr>
          <p:cNvPr id="7" name="Text Placeholder 2">
            <a:extLst>
              <a:ext uri="{FF2B5EF4-FFF2-40B4-BE49-F238E27FC236}">
                <a16:creationId xmlns:a16="http://schemas.microsoft.com/office/drawing/2014/main" id="{2475078C-BF6C-45CF-93BF-929D517DE334}"/>
              </a:ext>
            </a:extLst>
          </p:cNvPr>
          <p:cNvSpPr>
            <a:spLocks noGrp="1"/>
          </p:cNvSpPr>
          <p:nvPr>
            <p:ph type="body" idx="1"/>
          </p:nvPr>
        </p:nvSpPr>
        <p:spPr>
          <a:xfrm>
            <a:off x="1180009" y="1546899"/>
            <a:ext cx="9831977" cy="424732"/>
          </a:xfrm>
        </p:spPr>
        <p:txBody>
          <a:bodyPr/>
          <a:lstStyle/>
          <a:p>
            <a:r>
              <a:rPr lang="en-US" dirty="0"/>
              <a:t>Merging</a:t>
            </a:r>
            <a:endParaRPr lang="ro-RO" dirty="0"/>
          </a:p>
        </p:txBody>
      </p:sp>
      <p:sp>
        <p:nvSpPr>
          <p:cNvPr id="8" name="Text Placeholder 2">
            <a:extLst>
              <a:ext uri="{FF2B5EF4-FFF2-40B4-BE49-F238E27FC236}">
                <a16:creationId xmlns:a16="http://schemas.microsoft.com/office/drawing/2014/main" id="{9DFEDD7F-79B1-4B15-BF21-DFE6C2FFED9B}"/>
              </a:ext>
            </a:extLst>
          </p:cNvPr>
          <p:cNvSpPr txBox="1">
            <a:spLocks/>
          </p:cNvSpPr>
          <p:nvPr/>
        </p:nvSpPr>
        <p:spPr>
          <a:xfrm>
            <a:off x="1180008" y="1971630"/>
            <a:ext cx="9831977" cy="1839107"/>
          </a:xfrm>
          <a:prstGeom prst="rect">
            <a:avLst/>
          </a:prstGeom>
          <a:noFill/>
          <a:ln>
            <a:noFill/>
          </a:ln>
        </p:spPr>
        <p:txBody>
          <a:bodyPr spcFirstLastPara="1" wrap="square" lIns="0"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800" b="0" dirty="0">
                <a:solidFill>
                  <a:schemeClr val="accent1"/>
                </a:solidFill>
              </a:rPr>
              <a:t>Merging </a:t>
            </a:r>
            <a:r>
              <a:rPr lang="en-US" sz="1800" b="0" dirty="0">
                <a:solidFill>
                  <a:schemeClr val="tx1"/>
                </a:solidFill>
              </a:rPr>
              <a:t>represents the integration of the commits of one branch in another branch, essentially merging them into one. After merging, the branch will contain all the code changes that both branches contained. After the merge, a merge commit will be created on the branch into which we merge.</a:t>
            </a:r>
          </a:p>
          <a:p>
            <a:r>
              <a:rPr lang="en-US" sz="1800" b="0" dirty="0">
                <a:solidFill>
                  <a:schemeClr val="tx1"/>
                </a:solidFill>
              </a:rPr>
              <a:t>Merging can be done via the ‘git merge’ command or through the UI, via a </a:t>
            </a:r>
            <a:r>
              <a:rPr lang="en-US" sz="1800" b="0" dirty="0">
                <a:solidFill>
                  <a:schemeClr val="accent1"/>
                </a:solidFill>
              </a:rPr>
              <a:t>merge request</a:t>
            </a:r>
            <a:r>
              <a:rPr lang="en-US" sz="1800" b="0" dirty="0">
                <a:solidFill>
                  <a:schemeClr val="tx1"/>
                </a:solidFill>
              </a:rPr>
              <a:t>.</a:t>
            </a:r>
          </a:p>
          <a:p>
            <a:r>
              <a:rPr lang="en-US" sz="1800" b="0" dirty="0">
                <a:solidFill>
                  <a:schemeClr val="tx1"/>
                </a:solidFill>
              </a:rPr>
              <a:t>A </a:t>
            </a:r>
            <a:r>
              <a:rPr lang="en-US" sz="1800" b="0" dirty="0">
                <a:solidFill>
                  <a:schemeClr val="accent1"/>
                </a:solidFill>
              </a:rPr>
              <a:t>merge request </a:t>
            </a:r>
            <a:r>
              <a:rPr lang="en-US" sz="1800" b="0" dirty="0">
                <a:solidFill>
                  <a:schemeClr val="tx1"/>
                </a:solidFill>
              </a:rPr>
              <a:t>represents the intent of merging </a:t>
            </a:r>
            <a:r>
              <a:rPr lang="en-US" sz="1800" b="0" dirty="0">
                <a:solidFill>
                  <a:schemeClr val="accent1"/>
                </a:solidFill>
              </a:rPr>
              <a:t>two branches </a:t>
            </a:r>
            <a:r>
              <a:rPr lang="en-US" sz="1800" b="0" dirty="0">
                <a:solidFill>
                  <a:schemeClr val="tx1"/>
                </a:solidFill>
              </a:rPr>
              <a:t>and it is a way of others to </a:t>
            </a:r>
            <a:r>
              <a:rPr lang="en-US" sz="1800" b="0" dirty="0">
                <a:solidFill>
                  <a:schemeClr val="accent1"/>
                </a:solidFill>
              </a:rPr>
              <a:t>review</a:t>
            </a:r>
            <a:r>
              <a:rPr lang="en-US" sz="1800" b="0" dirty="0">
                <a:solidFill>
                  <a:schemeClr val="tx1"/>
                </a:solidFill>
              </a:rPr>
              <a:t> your code.</a:t>
            </a:r>
          </a:p>
        </p:txBody>
      </p:sp>
      <p:cxnSp>
        <p:nvCxnSpPr>
          <p:cNvPr id="5" name="Straight Connector 4">
            <a:extLst>
              <a:ext uri="{FF2B5EF4-FFF2-40B4-BE49-F238E27FC236}">
                <a16:creationId xmlns:a16="http://schemas.microsoft.com/office/drawing/2014/main" id="{BB397A85-229B-41C4-828F-C50DD4129DDB}"/>
              </a:ext>
            </a:extLst>
          </p:cNvPr>
          <p:cNvCxnSpPr>
            <a:cxnSpLocks/>
          </p:cNvCxnSpPr>
          <p:nvPr/>
        </p:nvCxnSpPr>
        <p:spPr>
          <a:xfrm flipV="1">
            <a:off x="2070488" y="4404801"/>
            <a:ext cx="3817398" cy="55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F49C67E-B2F7-4174-84F8-D5C63FE6829E}"/>
              </a:ext>
            </a:extLst>
          </p:cNvPr>
          <p:cNvSpPr/>
          <p:nvPr/>
        </p:nvSpPr>
        <p:spPr>
          <a:xfrm>
            <a:off x="2301509" y="4283287"/>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endParaRPr lang="ro-RO" dirty="0"/>
          </a:p>
        </p:txBody>
      </p:sp>
      <p:sp>
        <p:nvSpPr>
          <p:cNvPr id="22" name="Oval 21">
            <a:extLst>
              <a:ext uri="{FF2B5EF4-FFF2-40B4-BE49-F238E27FC236}">
                <a16:creationId xmlns:a16="http://schemas.microsoft.com/office/drawing/2014/main" id="{533E1EDF-0C3B-4D89-A414-16C6DD94E83F}"/>
              </a:ext>
            </a:extLst>
          </p:cNvPr>
          <p:cNvSpPr/>
          <p:nvPr/>
        </p:nvSpPr>
        <p:spPr>
          <a:xfrm>
            <a:off x="3081740" y="4294937"/>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endParaRPr lang="ro-RO" dirty="0"/>
          </a:p>
        </p:txBody>
      </p:sp>
      <p:cxnSp>
        <p:nvCxnSpPr>
          <p:cNvPr id="23" name="Straight Connector 22">
            <a:extLst>
              <a:ext uri="{FF2B5EF4-FFF2-40B4-BE49-F238E27FC236}">
                <a16:creationId xmlns:a16="http://schemas.microsoft.com/office/drawing/2014/main" id="{CA3C9AB3-9D68-406F-9494-088CF25FEC5D}"/>
              </a:ext>
            </a:extLst>
          </p:cNvPr>
          <p:cNvCxnSpPr>
            <a:cxnSpLocks/>
          </p:cNvCxnSpPr>
          <p:nvPr/>
        </p:nvCxnSpPr>
        <p:spPr>
          <a:xfrm>
            <a:off x="2718558" y="4410347"/>
            <a:ext cx="177554" cy="497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A3DCFBD-AF3F-4858-9BBB-822E2A521CC2}"/>
              </a:ext>
            </a:extLst>
          </p:cNvPr>
          <p:cNvCxnSpPr>
            <a:cxnSpLocks/>
          </p:cNvCxnSpPr>
          <p:nvPr/>
        </p:nvCxnSpPr>
        <p:spPr>
          <a:xfrm flipV="1">
            <a:off x="2896112" y="4896402"/>
            <a:ext cx="2405848"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68EB637-209C-47FA-8141-946A0D50ABCA}"/>
              </a:ext>
            </a:extLst>
          </p:cNvPr>
          <p:cNvSpPr/>
          <p:nvPr/>
        </p:nvSpPr>
        <p:spPr>
          <a:xfrm>
            <a:off x="3081740" y="4792086"/>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endParaRPr lang="ro-RO" dirty="0"/>
          </a:p>
        </p:txBody>
      </p:sp>
      <p:cxnSp>
        <p:nvCxnSpPr>
          <p:cNvPr id="31" name="Straight Connector 30">
            <a:extLst>
              <a:ext uri="{FF2B5EF4-FFF2-40B4-BE49-F238E27FC236}">
                <a16:creationId xmlns:a16="http://schemas.microsoft.com/office/drawing/2014/main" id="{2F483D51-05FB-41CF-9B26-650BCC617415}"/>
              </a:ext>
            </a:extLst>
          </p:cNvPr>
          <p:cNvCxnSpPr>
            <a:cxnSpLocks/>
          </p:cNvCxnSpPr>
          <p:nvPr/>
        </p:nvCxnSpPr>
        <p:spPr>
          <a:xfrm>
            <a:off x="3852491" y="5309248"/>
            <a:ext cx="2035395" cy="666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6C1818A5-AB00-4EEF-800C-386C114C7702}"/>
              </a:ext>
            </a:extLst>
          </p:cNvPr>
          <p:cNvSpPr/>
          <p:nvPr/>
        </p:nvSpPr>
        <p:spPr>
          <a:xfrm>
            <a:off x="4160652" y="5193836"/>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6</a:t>
            </a:r>
          </a:p>
        </p:txBody>
      </p:sp>
      <p:sp>
        <p:nvSpPr>
          <p:cNvPr id="36" name="Oval 35">
            <a:extLst>
              <a:ext uri="{FF2B5EF4-FFF2-40B4-BE49-F238E27FC236}">
                <a16:creationId xmlns:a16="http://schemas.microsoft.com/office/drawing/2014/main" id="{BDF98E19-9AC1-4657-B549-9226A55694BC}"/>
              </a:ext>
            </a:extLst>
          </p:cNvPr>
          <p:cNvSpPr/>
          <p:nvPr/>
        </p:nvSpPr>
        <p:spPr>
          <a:xfrm>
            <a:off x="4160652" y="4786943"/>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37" name="Oval 36">
            <a:extLst>
              <a:ext uri="{FF2B5EF4-FFF2-40B4-BE49-F238E27FC236}">
                <a16:creationId xmlns:a16="http://schemas.microsoft.com/office/drawing/2014/main" id="{767DBB0D-4CED-4093-8B0F-4A4825A18B2C}"/>
              </a:ext>
            </a:extLst>
          </p:cNvPr>
          <p:cNvSpPr/>
          <p:nvPr/>
        </p:nvSpPr>
        <p:spPr>
          <a:xfrm>
            <a:off x="4160651" y="4294937"/>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cxnSp>
        <p:nvCxnSpPr>
          <p:cNvPr id="41" name="Straight Connector 40">
            <a:extLst>
              <a:ext uri="{FF2B5EF4-FFF2-40B4-BE49-F238E27FC236}">
                <a16:creationId xmlns:a16="http://schemas.microsoft.com/office/drawing/2014/main" id="{B39C200C-BAA1-463D-863B-A2BB0B90FFA4}"/>
              </a:ext>
            </a:extLst>
          </p:cNvPr>
          <p:cNvCxnSpPr>
            <a:cxnSpLocks/>
          </p:cNvCxnSpPr>
          <p:nvPr/>
        </p:nvCxnSpPr>
        <p:spPr>
          <a:xfrm flipH="1">
            <a:off x="4724912" y="4907496"/>
            <a:ext cx="199007" cy="40175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2C559DC-47A2-481E-BAB0-C0AEA793FC75}"/>
              </a:ext>
            </a:extLst>
          </p:cNvPr>
          <p:cNvSpPr/>
          <p:nvPr/>
        </p:nvSpPr>
        <p:spPr>
          <a:xfrm>
            <a:off x="4772207" y="4786540"/>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7</a:t>
            </a:r>
          </a:p>
        </p:txBody>
      </p:sp>
      <p:cxnSp>
        <p:nvCxnSpPr>
          <p:cNvPr id="45" name="Straight Connector 44">
            <a:extLst>
              <a:ext uri="{FF2B5EF4-FFF2-40B4-BE49-F238E27FC236}">
                <a16:creationId xmlns:a16="http://schemas.microsoft.com/office/drawing/2014/main" id="{59D78686-2498-4AC9-A3A7-4C318836C9F7}"/>
              </a:ext>
            </a:extLst>
          </p:cNvPr>
          <p:cNvCxnSpPr>
            <a:cxnSpLocks/>
          </p:cNvCxnSpPr>
          <p:nvPr/>
        </p:nvCxnSpPr>
        <p:spPr>
          <a:xfrm flipH="1">
            <a:off x="5301960" y="4404801"/>
            <a:ext cx="236734" cy="48493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CB78CD0-F6F8-4BA6-A870-EF2E8F995B06}"/>
              </a:ext>
            </a:extLst>
          </p:cNvPr>
          <p:cNvSpPr/>
          <p:nvPr/>
        </p:nvSpPr>
        <p:spPr>
          <a:xfrm>
            <a:off x="5412005" y="4282729"/>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50" name="TextBox 49">
            <a:extLst>
              <a:ext uri="{FF2B5EF4-FFF2-40B4-BE49-F238E27FC236}">
                <a16:creationId xmlns:a16="http://schemas.microsoft.com/office/drawing/2014/main" id="{FDCA02F5-01E8-4A1E-819D-935F72EC1415}"/>
              </a:ext>
            </a:extLst>
          </p:cNvPr>
          <p:cNvSpPr txBox="1"/>
          <p:nvPr/>
        </p:nvSpPr>
        <p:spPr>
          <a:xfrm>
            <a:off x="1710143" y="4252766"/>
            <a:ext cx="360345" cy="307777"/>
          </a:xfrm>
          <a:prstGeom prst="rect">
            <a:avLst/>
          </a:prstGeom>
          <a:noFill/>
        </p:spPr>
        <p:txBody>
          <a:bodyPr wrap="square" rtlCol="0">
            <a:spAutoFit/>
          </a:bodyPr>
          <a:lstStyle/>
          <a:p>
            <a:r>
              <a:rPr lang="en-US" dirty="0"/>
              <a:t>A</a:t>
            </a:r>
            <a:endParaRPr lang="ro-RO" dirty="0"/>
          </a:p>
        </p:txBody>
      </p:sp>
      <p:sp>
        <p:nvSpPr>
          <p:cNvPr id="51" name="TextBox 50">
            <a:extLst>
              <a:ext uri="{FF2B5EF4-FFF2-40B4-BE49-F238E27FC236}">
                <a16:creationId xmlns:a16="http://schemas.microsoft.com/office/drawing/2014/main" id="{A970C036-00C5-410F-9861-B7DCF25E6970}"/>
              </a:ext>
            </a:extLst>
          </p:cNvPr>
          <p:cNvSpPr txBox="1"/>
          <p:nvPr/>
        </p:nvSpPr>
        <p:spPr>
          <a:xfrm>
            <a:off x="2504881" y="4753607"/>
            <a:ext cx="360345" cy="307777"/>
          </a:xfrm>
          <a:prstGeom prst="rect">
            <a:avLst/>
          </a:prstGeom>
          <a:noFill/>
        </p:spPr>
        <p:txBody>
          <a:bodyPr wrap="square" rtlCol="0">
            <a:spAutoFit/>
          </a:bodyPr>
          <a:lstStyle/>
          <a:p>
            <a:r>
              <a:rPr lang="en-US" dirty="0"/>
              <a:t>B</a:t>
            </a:r>
            <a:endParaRPr lang="ro-RO" dirty="0"/>
          </a:p>
        </p:txBody>
      </p:sp>
      <p:sp>
        <p:nvSpPr>
          <p:cNvPr id="52" name="TextBox 51">
            <a:extLst>
              <a:ext uri="{FF2B5EF4-FFF2-40B4-BE49-F238E27FC236}">
                <a16:creationId xmlns:a16="http://schemas.microsoft.com/office/drawing/2014/main" id="{5523833C-646E-4650-B6F4-976728DFA066}"/>
              </a:ext>
            </a:extLst>
          </p:cNvPr>
          <p:cNvSpPr txBox="1"/>
          <p:nvPr/>
        </p:nvSpPr>
        <p:spPr>
          <a:xfrm>
            <a:off x="3411477" y="5155358"/>
            <a:ext cx="360345" cy="307777"/>
          </a:xfrm>
          <a:prstGeom prst="rect">
            <a:avLst/>
          </a:prstGeom>
          <a:noFill/>
        </p:spPr>
        <p:txBody>
          <a:bodyPr wrap="square" rtlCol="0">
            <a:spAutoFit/>
          </a:bodyPr>
          <a:lstStyle/>
          <a:p>
            <a:r>
              <a:rPr lang="en-US" dirty="0"/>
              <a:t>C</a:t>
            </a:r>
            <a:endParaRPr lang="ro-RO" dirty="0"/>
          </a:p>
        </p:txBody>
      </p:sp>
      <p:sp>
        <p:nvSpPr>
          <p:cNvPr id="58" name="Oval 57">
            <a:extLst>
              <a:ext uri="{FF2B5EF4-FFF2-40B4-BE49-F238E27FC236}">
                <a16:creationId xmlns:a16="http://schemas.microsoft.com/office/drawing/2014/main" id="{D58311CD-1701-4A66-BEEC-60ADD92F8E8C}"/>
              </a:ext>
            </a:extLst>
          </p:cNvPr>
          <p:cNvSpPr/>
          <p:nvPr/>
        </p:nvSpPr>
        <p:spPr>
          <a:xfrm>
            <a:off x="5427908" y="5190506"/>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9</a:t>
            </a:r>
          </a:p>
        </p:txBody>
      </p:sp>
      <p:sp>
        <p:nvSpPr>
          <p:cNvPr id="60" name="TextBox 59">
            <a:extLst>
              <a:ext uri="{FF2B5EF4-FFF2-40B4-BE49-F238E27FC236}">
                <a16:creationId xmlns:a16="http://schemas.microsoft.com/office/drawing/2014/main" id="{1151C381-9F3B-472A-A224-4E7C19CFC4F4}"/>
              </a:ext>
            </a:extLst>
          </p:cNvPr>
          <p:cNvSpPr txBox="1"/>
          <p:nvPr/>
        </p:nvSpPr>
        <p:spPr>
          <a:xfrm>
            <a:off x="6338655" y="4163627"/>
            <a:ext cx="4673329" cy="1384995"/>
          </a:xfrm>
          <a:prstGeom prst="rect">
            <a:avLst/>
          </a:prstGeom>
          <a:noFill/>
        </p:spPr>
        <p:txBody>
          <a:bodyPr wrap="square" rtlCol="0">
            <a:spAutoFit/>
          </a:bodyPr>
          <a:lstStyle/>
          <a:p>
            <a:r>
              <a:rPr lang="en-US" dirty="0"/>
              <a:t>Fig. 1 shows a scenario in which we perform merges between three branches. Commits 7 and 8 are </a:t>
            </a:r>
            <a:r>
              <a:rPr lang="en-US" dirty="0">
                <a:solidFill>
                  <a:schemeClr val="accent1"/>
                </a:solidFill>
              </a:rPr>
              <a:t>merge commits</a:t>
            </a:r>
            <a:r>
              <a:rPr lang="en-US" dirty="0">
                <a:solidFill>
                  <a:schemeClr val="tx1"/>
                </a:solidFill>
              </a:rPr>
              <a:t>,</a:t>
            </a:r>
            <a:r>
              <a:rPr lang="en-US" dirty="0">
                <a:solidFill>
                  <a:schemeClr val="accent1"/>
                </a:solidFill>
              </a:rPr>
              <a:t> </a:t>
            </a:r>
            <a:r>
              <a:rPr lang="en-US" dirty="0">
                <a:solidFill>
                  <a:schemeClr val="tx1"/>
                </a:solidFill>
              </a:rPr>
              <a:t>so branch A will contain the changes made in all commits, except commit 9, since branch C was merged before commit 9 was made.</a:t>
            </a:r>
            <a:r>
              <a:rPr lang="en-US" dirty="0">
                <a:solidFill>
                  <a:schemeClr val="accent1"/>
                </a:solidFill>
              </a:rPr>
              <a:t> </a:t>
            </a:r>
            <a:endParaRPr lang="en-US" dirty="0">
              <a:solidFill>
                <a:schemeClr val="tx1"/>
              </a:solidFill>
            </a:endParaRPr>
          </a:p>
          <a:p>
            <a:r>
              <a:rPr lang="en-US" dirty="0">
                <a:solidFill>
                  <a:schemeClr val="tx1"/>
                </a:solidFill>
              </a:rPr>
              <a:t>Merging a branch will not automatically delete it.</a:t>
            </a:r>
          </a:p>
        </p:txBody>
      </p:sp>
      <p:sp>
        <p:nvSpPr>
          <p:cNvPr id="61" name="TextBox 60">
            <a:extLst>
              <a:ext uri="{FF2B5EF4-FFF2-40B4-BE49-F238E27FC236}">
                <a16:creationId xmlns:a16="http://schemas.microsoft.com/office/drawing/2014/main" id="{DD4F23C7-40C0-4764-AE73-64B46CF4E489}"/>
              </a:ext>
            </a:extLst>
          </p:cNvPr>
          <p:cNvSpPr txBox="1"/>
          <p:nvPr/>
        </p:nvSpPr>
        <p:spPr>
          <a:xfrm>
            <a:off x="3569284" y="5636787"/>
            <a:ext cx="631904" cy="307777"/>
          </a:xfrm>
          <a:prstGeom prst="rect">
            <a:avLst/>
          </a:prstGeom>
          <a:noFill/>
        </p:spPr>
        <p:txBody>
          <a:bodyPr wrap="none" rtlCol="0">
            <a:spAutoFit/>
          </a:bodyPr>
          <a:lstStyle/>
          <a:p>
            <a:r>
              <a:rPr lang="en-US" i="1" dirty="0"/>
              <a:t>Fig. 1</a:t>
            </a:r>
            <a:endParaRPr lang="ro-RO" i="1" dirty="0"/>
          </a:p>
        </p:txBody>
      </p:sp>
    </p:spTree>
    <p:extLst>
      <p:ext uri="{BB962C8B-B14F-4D97-AF65-F5344CB8AC3E}">
        <p14:creationId xmlns:p14="http://schemas.microsoft.com/office/powerpoint/2010/main" val="56791266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D983-C1A8-4140-BF8E-C1678232E22D}"/>
              </a:ext>
            </a:extLst>
          </p:cNvPr>
          <p:cNvSpPr>
            <a:spLocks noGrp="1"/>
          </p:cNvSpPr>
          <p:nvPr>
            <p:ph type="title"/>
          </p:nvPr>
        </p:nvSpPr>
        <p:spPr/>
        <p:txBody>
          <a:bodyPr/>
          <a:lstStyle/>
          <a:p>
            <a:r>
              <a:rPr lang="en-US" dirty="0">
                <a:solidFill>
                  <a:schemeClr val="accent1"/>
                </a:solidFill>
              </a:rPr>
              <a:t>GIT</a:t>
            </a:r>
            <a:r>
              <a:rPr lang="en-US" dirty="0"/>
              <a:t> – Main Concepts</a:t>
            </a:r>
            <a:endParaRPr lang="ro-RO" dirty="0"/>
          </a:p>
        </p:txBody>
      </p:sp>
      <p:sp>
        <p:nvSpPr>
          <p:cNvPr id="7" name="Text Placeholder 2">
            <a:extLst>
              <a:ext uri="{FF2B5EF4-FFF2-40B4-BE49-F238E27FC236}">
                <a16:creationId xmlns:a16="http://schemas.microsoft.com/office/drawing/2014/main" id="{2475078C-BF6C-45CF-93BF-929D517DE334}"/>
              </a:ext>
            </a:extLst>
          </p:cNvPr>
          <p:cNvSpPr>
            <a:spLocks noGrp="1"/>
          </p:cNvSpPr>
          <p:nvPr>
            <p:ph type="body" idx="1"/>
          </p:nvPr>
        </p:nvSpPr>
        <p:spPr>
          <a:xfrm>
            <a:off x="1180009" y="1546899"/>
            <a:ext cx="9831977" cy="424732"/>
          </a:xfrm>
        </p:spPr>
        <p:txBody>
          <a:bodyPr/>
          <a:lstStyle/>
          <a:p>
            <a:r>
              <a:rPr lang="en-US" dirty="0"/>
              <a:t>Conflicts</a:t>
            </a:r>
            <a:endParaRPr lang="ro-RO" dirty="0"/>
          </a:p>
        </p:txBody>
      </p:sp>
      <p:sp>
        <p:nvSpPr>
          <p:cNvPr id="8" name="Text Placeholder 2">
            <a:extLst>
              <a:ext uri="{FF2B5EF4-FFF2-40B4-BE49-F238E27FC236}">
                <a16:creationId xmlns:a16="http://schemas.microsoft.com/office/drawing/2014/main" id="{9DFEDD7F-79B1-4B15-BF21-DFE6C2FFED9B}"/>
              </a:ext>
            </a:extLst>
          </p:cNvPr>
          <p:cNvSpPr txBox="1">
            <a:spLocks/>
          </p:cNvSpPr>
          <p:nvPr/>
        </p:nvSpPr>
        <p:spPr>
          <a:xfrm>
            <a:off x="1180008" y="1971630"/>
            <a:ext cx="9831977" cy="2135026"/>
          </a:xfrm>
          <a:prstGeom prst="rect">
            <a:avLst/>
          </a:prstGeom>
          <a:noFill/>
          <a:ln>
            <a:noFill/>
          </a:ln>
        </p:spPr>
        <p:txBody>
          <a:bodyPr spcFirstLastPara="1" wrap="square" lIns="0"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800" b="0" dirty="0">
                <a:solidFill>
                  <a:schemeClr val="tx1"/>
                </a:solidFill>
              </a:rPr>
              <a:t>When two branches diverge, they can have different modifications of the same line of code. If those two branches were to be merged, Git will be unable to determine which version of the changes we want to keep, thus creating a conflict. </a:t>
            </a:r>
            <a:br>
              <a:rPr lang="en-US" sz="1800" b="0" dirty="0">
                <a:solidFill>
                  <a:schemeClr val="tx1"/>
                </a:solidFill>
              </a:rPr>
            </a:br>
            <a:r>
              <a:rPr lang="en-US" sz="1800" b="0" dirty="0">
                <a:solidFill>
                  <a:schemeClr val="tx1"/>
                </a:solidFill>
              </a:rPr>
              <a:t>Conflicts can occur when merging two different branches as previously demonstrated, but they can also occur when synchronizing a remote branch with a local one, if a line is changed differently both on the remote and local branches.</a:t>
            </a:r>
          </a:p>
          <a:p>
            <a:r>
              <a:rPr lang="en-US" sz="1800" b="0" dirty="0">
                <a:solidFill>
                  <a:schemeClr val="tx1"/>
                </a:solidFill>
              </a:rPr>
              <a:t>Solving a conflict is done by manually choosing which one of the two versions of the code we want to keep.</a:t>
            </a:r>
          </a:p>
        </p:txBody>
      </p:sp>
      <p:cxnSp>
        <p:nvCxnSpPr>
          <p:cNvPr id="5" name="Straight Connector 4">
            <a:extLst>
              <a:ext uri="{FF2B5EF4-FFF2-40B4-BE49-F238E27FC236}">
                <a16:creationId xmlns:a16="http://schemas.microsoft.com/office/drawing/2014/main" id="{BB397A85-229B-41C4-828F-C50DD4129DDB}"/>
              </a:ext>
            </a:extLst>
          </p:cNvPr>
          <p:cNvCxnSpPr>
            <a:cxnSpLocks/>
          </p:cNvCxnSpPr>
          <p:nvPr/>
        </p:nvCxnSpPr>
        <p:spPr>
          <a:xfrm>
            <a:off x="2070488" y="4410347"/>
            <a:ext cx="248375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F49C67E-B2F7-4174-84F8-D5C63FE6829E}"/>
              </a:ext>
            </a:extLst>
          </p:cNvPr>
          <p:cNvSpPr/>
          <p:nvPr/>
        </p:nvSpPr>
        <p:spPr>
          <a:xfrm>
            <a:off x="2301509" y="4283287"/>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endParaRPr lang="ro-RO" dirty="0"/>
          </a:p>
        </p:txBody>
      </p:sp>
      <p:sp>
        <p:nvSpPr>
          <p:cNvPr id="22" name="Oval 21">
            <a:extLst>
              <a:ext uri="{FF2B5EF4-FFF2-40B4-BE49-F238E27FC236}">
                <a16:creationId xmlns:a16="http://schemas.microsoft.com/office/drawing/2014/main" id="{533E1EDF-0C3B-4D89-A414-16C6DD94E83F}"/>
              </a:ext>
            </a:extLst>
          </p:cNvPr>
          <p:cNvSpPr/>
          <p:nvPr/>
        </p:nvSpPr>
        <p:spPr>
          <a:xfrm>
            <a:off x="3197472" y="4294656"/>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endParaRPr lang="ro-RO" dirty="0"/>
          </a:p>
        </p:txBody>
      </p:sp>
      <p:cxnSp>
        <p:nvCxnSpPr>
          <p:cNvPr id="23" name="Straight Connector 22">
            <a:extLst>
              <a:ext uri="{FF2B5EF4-FFF2-40B4-BE49-F238E27FC236}">
                <a16:creationId xmlns:a16="http://schemas.microsoft.com/office/drawing/2014/main" id="{CA3C9AB3-9D68-406F-9494-088CF25FEC5D}"/>
              </a:ext>
            </a:extLst>
          </p:cNvPr>
          <p:cNvCxnSpPr>
            <a:cxnSpLocks/>
          </p:cNvCxnSpPr>
          <p:nvPr/>
        </p:nvCxnSpPr>
        <p:spPr>
          <a:xfrm>
            <a:off x="2718558" y="4410347"/>
            <a:ext cx="177554" cy="497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A3DCFBD-AF3F-4858-9BBB-822E2A521CC2}"/>
              </a:ext>
            </a:extLst>
          </p:cNvPr>
          <p:cNvCxnSpPr>
            <a:cxnSpLocks/>
          </p:cNvCxnSpPr>
          <p:nvPr/>
        </p:nvCxnSpPr>
        <p:spPr>
          <a:xfrm flipV="1">
            <a:off x="2896112" y="4888542"/>
            <a:ext cx="823632" cy="786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68EB637-209C-47FA-8141-946A0D50ABCA}"/>
              </a:ext>
            </a:extLst>
          </p:cNvPr>
          <p:cNvSpPr/>
          <p:nvPr/>
        </p:nvSpPr>
        <p:spPr>
          <a:xfrm>
            <a:off x="3205024" y="4792085"/>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endParaRPr lang="ro-RO" dirty="0"/>
          </a:p>
        </p:txBody>
      </p:sp>
      <p:cxnSp>
        <p:nvCxnSpPr>
          <p:cNvPr id="45" name="Straight Connector 44">
            <a:extLst>
              <a:ext uri="{FF2B5EF4-FFF2-40B4-BE49-F238E27FC236}">
                <a16:creationId xmlns:a16="http://schemas.microsoft.com/office/drawing/2014/main" id="{59D78686-2498-4AC9-A3A7-4C318836C9F7}"/>
              </a:ext>
            </a:extLst>
          </p:cNvPr>
          <p:cNvCxnSpPr>
            <a:cxnSpLocks/>
            <a:stCxn id="47" idx="4"/>
          </p:cNvCxnSpPr>
          <p:nvPr/>
        </p:nvCxnSpPr>
        <p:spPr>
          <a:xfrm flipH="1">
            <a:off x="3703858" y="4514107"/>
            <a:ext cx="309845" cy="3822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CB78CD0-F6F8-4BA6-A870-EF2E8F995B06}"/>
              </a:ext>
            </a:extLst>
          </p:cNvPr>
          <p:cNvSpPr/>
          <p:nvPr/>
        </p:nvSpPr>
        <p:spPr>
          <a:xfrm>
            <a:off x="3902732" y="4283287"/>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8</a:t>
            </a:r>
          </a:p>
        </p:txBody>
      </p:sp>
      <p:sp>
        <p:nvSpPr>
          <p:cNvPr id="50" name="TextBox 49">
            <a:extLst>
              <a:ext uri="{FF2B5EF4-FFF2-40B4-BE49-F238E27FC236}">
                <a16:creationId xmlns:a16="http://schemas.microsoft.com/office/drawing/2014/main" id="{FDCA02F5-01E8-4A1E-819D-935F72EC1415}"/>
              </a:ext>
            </a:extLst>
          </p:cNvPr>
          <p:cNvSpPr txBox="1"/>
          <p:nvPr/>
        </p:nvSpPr>
        <p:spPr>
          <a:xfrm>
            <a:off x="1710143" y="4252766"/>
            <a:ext cx="360345" cy="307777"/>
          </a:xfrm>
          <a:prstGeom prst="rect">
            <a:avLst/>
          </a:prstGeom>
          <a:noFill/>
        </p:spPr>
        <p:txBody>
          <a:bodyPr wrap="square" rtlCol="0">
            <a:spAutoFit/>
          </a:bodyPr>
          <a:lstStyle/>
          <a:p>
            <a:r>
              <a:rPr lang="en-US" dirty="0"/>
              <a:t>A</a:t>
            </a:r>
            <a:endParaRPr lang="ro-RO" dirty="0"/>
          </a:p>
        </p:txBody>
      </p:sp>
      <p:sp>
        <p:nvSpPr>
          <p:cNvPr id="51" name="TextBox 50">
            <a:extLst>
              <a:ext uri="{FF2B5EF4-FFF2-40B4-BE49-F238E27FC236}">
                <a16:creationId xmlns:a16="http://schemas.microsoft.com/office/drawing/2014/main" id="{A970C036-00C5-410F-9861-B7DCF25E6970}"/>
              </a:ext>
            </a:extLst>
          </p:cNvPr>
          <p:cNvSpPr txBox="1"/>
          <p:nvPr/>
        </p:nvSpPr>
        <p:spPr>
          <a:xfrm>
            <a:off x="2504881" y="4753607"/>
            <a:ext cx="360345" cy="307777"/>
          </a:xfrm>
          <a:prstGeom prst="rect">
            <a:avLst/>
          </a:prstGeom>
          <a:noFill/>
        </p:spPr>
        <p:txBody>
          <a:bodyPr wrap="square" rtlCol="0">
            <a:spAutoFit/>
          </a:bodyPr>
          <a:lstStyle/>
          <a:p>
            <a:r>
              <a:rPr lang="en-US" dirty="0"/>
              <a:t>B</a:t>
            </a:r>
            <a:endParaRPr lang="ro-RO" dirty="0"/>
          </a:p>
        </p:txBody>
      </p:sp>
      <p:sp>
        <p:nvSpPr>
          <p:cNvPr id="60" name="TextBox 59">
            <a:extLst>
              <a:ext uri="{FF2B5EF4-FFF2-40B4-BE49-F238E27FC236}">
                <a16:creationId xmlns:a16="http://schemas.microsoft.com/office/drawing/2014/main" id="{1151C381-9F3B-472A-A224-4E7C19CFC4F4}"/>
              </a:ext>
            </a:extLst>
          </p:cNvPr>
          <p:cNvSpPr txBox="1"/>
          <p:nvPr/>
        </p:nvSpPr>
        <p:spPr>
          <a:xfrm>
            <a:off x="5655075" y="4422753"/>
            <a:ext cx="4673329" cy="738664"/>
          </a:xfrm>
          <a:prstGeom prst="rect">
            <a:avLst/>
          </a:prstGeom>
          <a:noFill/>
        </p:spPr>
        <p:txBody>
          <a:bodyPr wrap="square" rtlCol="0">
            <a:spAutoFit/>
          </a:bodyPr>
          <a:lstStyle/>
          <a:p>
            <a:r>
              <a:rPr lang="en-US" dirty="0"/>
              <a:t>Fig. 1 shows a scenario in which a merge </a:t>
            </a:r>
            <a:r>
              <a:rPr lang="en-US" dirty="0">
                <a:solidFill>
                  <a:schemeClr val="accent1"/>
                </a:solidFill>
              </a:rPr>
              <a:t>conflict</a:t>
            </a:r>
            <a:r>
              <a:rPr lang="en-US" dirty="0"/>
              <a:t> could appear if both commits 2 and 3 change the same line of code.</a:t>
            </a:r>
            <a:endParaRPr lang="en-US" dirty="0">
              <a:solidFill>
                <a:schemeClr val="tx1"/>
              </a:solidFill>
            </a:endParaRPr>
          </a:p>
        </p:txBody>
      </p:sp>
      <p:sp>
        <p:nvSpPr>
          <p:cNvPr id="61" name="TextBox 60">
            <a:extLst>
              <a:ext uri="{FF2B5EF4-FFF2-40B4-BE49-F238E27FC236}">
                <a16:creationId xmlns:a16="http://schemas.microsoft.com/office/drawing/2014/main" id="{DD4F23C7-40C0-4764-AE73-64B46CF4E489}"/>
              </a:ext>
            </a:extLst>
          </p:cNvPr>
          <p:cNvSpPr txBox="1"/>
          <p:nvPr/>
        </p:nvSpPr>
        <p:spPr>
          <a:xfrm>
            <a:off x="3000042" y="5243451"/>
            <a:ext cx="631904" cy="307777"/>
          </a:xfrm>
          <a:prstGeom prst="rect">
            <a:avLst/>
          </a:prstGeom>
          <a:noFill/>
        </p:spPr>
        <p:txBody>
          <a:bodyPr wrap="none" rtlCol="0">
            <a:spAutoFit/>
          </a:bodyPr>
          <a:lstStyle/>
          <a:p>
            <a:r>
              <a:rPr lang="en-US" i="1" dirty="0"/>
              <a:t>Fig. 1</a:t>
            </a:r>
            <a:endParaRPr lang="ro-RO" i="1" dirty="0"/>
          </a:p>
        </p:txBody>
      </p:sp>
    </p:spTree>
    <p:extLst>
      <p:ext uri="{BB962C8B-B14F-4D97-AF65-F5344CB8AC3E}">
        <p14:creationId xmlns:p14="http://schemas.microsoft.com/office/powerpoint/2010/main" val="4452438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rgbClr val="FF0000"/>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accent1"/>
                </a:solidFill>
              </a:rPr>
              <a:t>Basic Commands</a:t>
            </a: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tx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24812034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D983-C1A8-4140-BF8E-C1678232E22D}"/>
              </a:ext>
            </a:extLst>
          </p:cNvPr>
          <p:cNvSpPr>
            <a:spLocks noGrp="1"/>
          </p:cNvSpPr>
          <p:nvPr>
            <p:ph type="title"/>
          </p:nvPr>
        </p:nvSpPr>
        <p:spPr/>
        <p:txBody>
          <a:bodyPr/>
          <a:lstStyle/>
          <a:p>
            <a:r>
              <a:rPr lang="en-US" dirty="0">
                <a:solidFill>
                  <a:schemeClr val="accent1"/>
                </a:solidFill>
              </a:rPr>
              <a:t>GIT</a:t>
            </a:r>
            <a:r>
              <a:rPr lang="en-US" dirty="0"/>
              <a:t> – Basic Commands</a:t>
            </a:r>
            <a:endParaRPr lang="ro-RO" dirty="0"/>
          </a:p>
        </p:txBody>
      </p:sp>
      <p:sp>
        <p:nvSpPr>
          <p:cNvPr id="8" name="Text Placeholder 2">
            <a:extLst>
              <a:ext uri="{FF2B5EF4-FFF2-40B4-BE49-F238E27FC236}">
                <a16:creationId xmlns:a16="http://schemas.microsoft.com/office/drawing/2014/main" id="{9DFEDD7F-79B1-4B15-BF21-DFE6C2FFED9B}"/>
              </a:ext>
            </a:extLst>
          </p:cNvPr>
          <p:cNvSpPr txBox="1">
            <a:spLocks/>
          </p:cNvSpPr>
          <p:nvPr/>
        </p:nvSpPr>
        <p:spPr>
          <a:xfrm>
            <a:off x="1180006" y="1527747"/>
            <a:ext cx="9831977" cy="895857"/>
          </a:xfrm>
          <a:prstGeom prst="rect">
            <a:avLst/>
          </a:prstGeom>
          <a:noFill/>
          <a:ln>
            <a:noFill/>
          </a:ln>
        </p:spPr>
        <p:txBody>
          <a:bodyPr spcFirstLastPara="1" wrap="square" lIns="0"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800" b="0" dirty="0">
                <a:solidFill>
                  <a:schemeClr val="tx1"/>
                </a:solidFill>
              </a:rPr>
              <a:t>In order to properly understand and use Git, we will explore the main terminal commands used during development.</a:t>
            </a:r>
          </a:p>
        </p:txBody>
      </p:sp>
      <p:sp>
        <p:nvSpPr>
          <p:cNvPr id="9" name="Text Placeholder 2">
            <a:extLst>
              <a:ext uri="{FF2B5EF4-FFF2-40B4-BE49-F238E27FC236}">
                <a16:creationId xmlns:a16="http://schemas.microsoft.com/office/drawing/2014/main" id="{BF9E0229-DEE1-4FF9-B029-8B536294A3F2}"/>
              </a:ext>
            </a:extLst>
          </p:cNvPr>
          <p:cNvSpPr txBox="1">
            <a:spLocks/>
          </p:cNvSpPr>
          <p:nvPr/>
        </p:nvSpPr>
        <p:spPr>
          <a:xfrm>
            <a:off x="1180005" y="2237172"/>
            <a:ext cx="9831977" cy="3994952"/>
          </a:xfrm>
          <a:prstGeom prst="rect">
            <a:avLst/>
          </a:prstGeom>
          <a:noFill/>
          <a:ln>
            <a:noFill/>
          </a:ln>
        </p:spPr>
        <p:txBody>
          <a:bodyPr spcFirstLastPara="1" wrap="square" lIns="0"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sz="1600" dirty="0">
                <a:solidFill>
                  <a:schemeClr val="tx1"/>
                </a:solidFill>
              </a:rPr>
              <a:t>git config </a:t>
            </a:r>
            <a:r>
              <a:rPr lang="en-US" sz="1600" b="0" dirty="0">
                <a:solidFill>
                  <a:schemeClr val="tx1"/>
                </a:solidFill>
              </a:rPr>
              <a:t>– used to configure the Git client, specifying your name and email address</a:t>
            </a:r>
            <a:endParaRPr lang="en-US" sz="1600" dirty="0">
              <a:solidFill>
                <a:schemeClr val="tx1"/>
              </a:solidFill>
            </a:endParaRPr>
          </a:p>
          <a:p>
            <a:pPr algn="l"/>
            <a:r>
              <a:rPr lang="en-US" sz="1600" dirty="0">
                <a:solidFill>
                  <a:schemeClr val="tx1"/>
                </a:solidFill>
              </a:rPr>
              <a:t>git clone &lt;repository-link&gt; </a:t>
            </a:r>
            <a:r>
              <a:rPr lang="en-US" sz="1600" b="0" dirty="0">
                <a:solidFill>
                  <a:schemeClr val="tx1"/>
                </a:solidFill>
              </a:rPr>
              <a:t>- clones (copies) a remote repository locally. This command will create a new folder named after the repository and will download its files inside the folder.</a:t>
            </a:r>
          </a:p>
          <a:p>
            <a:pPr algn="l"/>
            <a:r>
              <a:rPr lang="en-US" sz="1600" dirty="0">
                <a:solidFill>
                  <a:schemeClr val="tx1"/>
                </a:solidFill>
              </a:rPr>
              <a:t>git fetch </a:t>
            </a:r>
            <a:r>
              <a:rPr lang="en-US" sz="1600" b="0" dirty="0">
                <a:solidFill>
                  <a:schemeClr val="tx1"/>
                </a:solidFill>
              </a:rPr>
              <a:t>– downloads the commits and files from the remote repository</a:t>
            </a:r>
          </a:p>
          <a:p>
            <a:pPr algn="l"/>
            <a:r>
              <a:rPr lang="en-US" sz="1600" dirty="0">
                <a:solidFill>
                  <a:schemeClr val="tx1"/>
                </a:solidFill>
              </a:rPr>
              <a:t>git pull </a:t>
            </a:r>
            <a:r>
              <a:rPr lang="en-US" sz="1600" b="0" dirty="0">
                <a:solidFill>
                  <a:schemeClr val="tx1"/>
                </a:solidFill>
              </a:rPr>
              <a:t>– downloads and integrates the changes from the remote repository for the current branch, synchronizing them</a:t>
            </a:r>
          </a:p>
          <a:p>
            <a:pPr algn="l"/>
            <a:r>
              <a:rPr lang="en-US" sz="1600" dirty="0">
                <a:solidFill>
                  <a:schemeClr val="tx1"/>
                </a:solidFill>
              </a:rPr>
              <a:t>git status </a:t>
            </a:r>
            <a:r>
              <a:rPr lang="en-US" sz="1600" b="0" dirty="0">
                <a:solidFill>
                  <a:schemeClr val="tx1"/>
                </a:solidFill>
              </a:rPr>
              <a:t>– shows what modifications have been made to the code on the current branch and if the local branch is up to date with the remote one</a:t>
            </a:r>
          </a:p>
          <a:p>
            <a:pPr algn="l"/>
            <a:r>
              <a:rPr lang="en-US" sz="1600" dirty="0">
                <a:solidFill>
                  <a:schemeClr val="tx1"/>
                </a:solidFill>
              </a:rPr>
              <a:t>git add &lt;file-name&gt;</a:t>
            </a:r>
            <a:r>
              <a:rPr lang="en-US" sz="1600" b="0" dirty="0">
                <a:solidFill>
                  <a:schemeClr val="tx1"/>
                </a:solidFill>
              </a:rPr>
              <a:t> – adds the changes done to the file &lt;file-name&gt; to the list of changes that will be committed</a:t>
            </a:r>
          </a:p>
          <a:p>
            <a:pPr algn="l"/>
            <a:r>
              <a:rPr lang="en-US" sz="1600" dirty="0">
                <a:solidFill>
                  <a:schemeClr val="tx1"/>
                </a:solidFill>
              </a:rPr>
              <a:t>git restore &lt;file-name&gt;</a:t>
            </a:r>
            <a:r>
              <a:rPr lang="en-US" sz="1600" b="0" dirty="0">
                <a:solidFill>
                  <a:schemeClr val="tx1"/>
                </a:solidFill>
              </a:rPr>
              <a:t> – discards the changes made do the file &lt;file-name&gt;. If used with parameter ‘</a:t>
            </a:r>
            <a:r>
              <a:rPr lang="en-US" sz="1600" dirty="0">
                <a:solidFill>
                  <a:schemeClr val="tx1"/>
                </a:solidFill>
              </a:rPr>
              <a:t>--staged</a:t>
            </a:r>
            <a:r>
              <a:rPr lang="en-US" sz="1600" b="0" dirty="0">
                <a:solidFill>
                  <a:schemeClr val="tx1"/>
                </a:solidFill>
              </a:rPr>
              <a:t>’, it will only remove the specified files from the list of changes to be committed.</a:t>
            </a:r>
          </a:p>
          <a:p>
            <a:pPr algn="l"/>
            <a:r>
              <a:rPr lang="en-US" sz="1600" dirty="0">
                <a:solidFill>
                  <a:schemeClr val="tx1"/>
                </a:solidFill>
              </a:rPr>
              <a:t>git stash</a:t>
            </a:r>
            <a:r>
              <a:rPr lang="en-US" sz="1600" b="0" dirty="0">
                <a:solidFill>
                  <a:schemeClr val="tx1"/>
                </a:solidFill>
              </a:rPr>
              <a:t> </a:t>
            </a:r>
            <a:r>
              <a:rPr lang="en-US" sz="1600" dirty="0">
                <a:solidFill>
                  <a:schemeClr val="tx1"/>
                </a:solidFill>
              </a:rPr>
              <a:t>&lt;file-names&gt; </a:t>
            </a:r>
            <a:r>
              <a:rPr lang="en-US" sz="1600" b="0" dirty="0">
                <a:solidFill>
                  <a:schemeClr val="tx1"/>
                </a:solidFill>
              </a:rPr>
              <a:t>– creates a stash with the changes made to the specified files, restoring them to their original state</a:t>
            </a:r>
          </a:p>
          <a:p>
            <a:pPr algn="l"/>
            <a:r>
              <a:rPr lang="en-US" sz="1600" dirty="0">
                <a:solidFill>
                  <a:schemeClr val="tx1"/>
                </a:solidFill>
              </a:rPr>
              <a:t>git stash apply / pop</a:t>
            </a:r>
            <a:r>
              <a:rPr lang="en-US" sz="1600" b="0" dirty="0">
                <a:solidFill>
                  <a:schemeClr val="tx1"/>
                </a:solidFill>
              </a:rPr>
              <a:t> – applies the changes saved in the latest created stash. Using the ‘</a:t>
            </a:r>
            <a:r>
              <a:rPr lang="en-US" sz="1600" dirty="0">
                <a:solidFill>
                  <a:schemeClr val="tx1"/>
                </a:solidFill>
              </a:rPr>
              <a:t>pop</a:t>
            </a:r>
            <a:r>
              <a:rPr lang="en-US" sz="1600" b="0" dirty="0">
                <a:solidFill>
                  <a:schemeClr val="tx1"/>
                </a:solidFill>
              </a:rPr>
              <a:t>’ parameter will delete the stash</a:t>
            </a:r>
          </a:p>
        </p:txBody>
      </p:sp>
    </p:spTree>
    <p:extLst>
      <p:ext uri="{BB962C8B-B14F-4D97-AF65-F5344CB8AC3E}">
        <p14:creationId xmlns:p14="http://schemas.microsoft.com/office/powerpoint/2010/main" val="33267836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D983-C1A8-4140-BF8E-C1678232E22D}"/>
              </a:ext>
            </a:extLst>
          </p:cNvPr>
          <p:cNvSpPr>
            <a:spLocks noGrp="1"/>
          </p:cNvSpPr>
          <p:nvPr>
            <p:ph type="title"/>
          </p:nvPr>
        </p:nvSpPr>
        <p:spPr/>
        <p:txBody>
          <a:bodyPr/>
          <a:lstStyle/>
          <a:p>
            <a:r>
              <a:rPr lang="en-US" dirty="0">
                <a:solidFill>
                  <a:schemeClr val="accent1"/>
                </a:solidFill>
              </a:rPr>
              <a:t>GIT</a:t>
            </a:r>
            <a:r>
              <a:rPr lang="en-US" dirty="0"/>
              <a:t> – Basic Commands</a:t>
            </a:r>
            <a:endParaRPr lang="ro-RO" dirty="0"/>
          </a:p>
        </p:txBody>
      </p:sp>
      <p:sp>
        <p:nvSpPr>
          <p:cNvPr id="9" name="Text Placeholder 2">
            <a:extLst>
              <a:ext uri="{FF2B5EF4-FFF2-40B4-BE49-F238E27FC236}">
                <a16:creationId xmlns:a16="http://schemas.microsoft.com/office/drawing/2014/main" id="{BF9E0229-DEE1-4FF9-B029-8B536294A3F2}"/>
              </a:ext>
            </a:extLst>
          </p:cNvPr>
          <p:cNvSpPr txBox="1">
            <a:spLocks/>
          </p:cNvSpPr>
          <p:nvPr/>
        </p:nvSpPr>
        <p:spPr>
          <a:xfrm>
            <a:off x="1210832" y="1509204"/>
            <a:ext cx="9831977" cy="4625266"/>
          </a:xfrm>
          <a:prstGeom prst="rect">
            <a:avLst/>
          </a:prstGeom>
          <a:noFill/>
          <a:ln>
            <a:noFill/>
          </a:ln>
        </p:spPr>
        <p:txBody>
          <a:bodyPr spcFirstLastPara="1" wrap="square" lIns="0"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algn="l"/>
            <a:r>
              <a:rPr lang="en-US" sz="1600" dirty="0">
                <a:solidFill>
                  <a:schemeClr val="tx1"/>
                </a:solidFill>
              </a:rPr>
              <a:t>git commit </a:t>
            </a:r>
            <a:r>
              <a:rPr lang="en-US" sz="1600" b="0" dirty="0">
                <a:solidFill>
                  <a:schemeClr val="tx1"/>
                </a:solidFill>
              </a:rPr>
              <a:t>– commits the changes added using the ‘git add’ command. This command creates a new commit on the local branch. The commit must contain a message that can be specified using the –m “&lt;commit-message&gt;” parameter</a:t>
            </a:r>
          </a:p>
          <a:p>
            <a:pPr algn="l"/>
            <a:r>
              <a:rPr lang="en-US" sz="1600" dirty="0">
                <a:solidFill>
                  <a:schemeClr val="tx1"/>
                </a:solidFill>
              </a:rPr>
              <a:t>git push</a:t>
            </a:r>
            <a:r>
              <a:rPr lang="en-US" sz="1600" b="0" dirty="0">
                <a:solidFill>
                  <a:schemeClr val="tx1"/>
                </a:solidFill>
              </a:rPr>
              <a:t> – pushes the commits from the local branch to the remote branch</a:t>
            </a:r>
          </a:p>
          <a:p>
            <a:pPr algn="l"/>
            <a:r>
              <a:rPr lang="en-US" sz="1600" dirty="0">
                <a:solidFill>
                  <a:schemeClr val="tx1"/>
                </a:solidFill>
              </a:rPr>
              <a:t>git log</a:t>
            </a:r>
            <a:r>
              <a:rPr lang="en-US" sz="1600" b="0" dirty="0">
                <a:solidFill>
                  <a:schemeClr val="tx1"/>
                </a:solidFill>
              </a:rPr>
              <a:t> – shows the list of commits on the current branch. Can be used with the ‘</a:t>
            </a:r>
            <a:r>
              <a:rPr lang="en-US" sz="1600" dirty="0">
                <a:solidFill>
                  <a:schemeClr val="tx1"/>
                </a:solidFill>
              </a:rPr>
              <a:t>--graph</a:t>
            </a:r>
            <a:r>
              <a:rPr lang="en-US" sz="1600" b="0" dirty="0">
                <a:solidFill>
                  <a:schemeClr val="tx1"/>
                </a:solidFill>
              </a:rPr>
              <a:t>’ parameter to show a tree-like history of the commits.</a:t>
            </a:r>
            <a:endParaRPr lang="en-US" sz="1600" dirty="0">
              <a:solidFill>
                <a:schemeClr val="tx1"/>
              </a:solidFill>
            </a:endParaRPr>
          </a:p>
          <a:p>
            <a:pPr algn="l"/>
            <a:r>
              <a:rPr lang="en-US" sz="1600" dirty="0">
                <a:solidFill>
                  <a:schemeClr val="tx1"/>
                </a:solidFill>
              </a:rPr>
              <a:t>git checkout &lt;branch-name&gt; </a:t>
            </a:r>
            <a:r>
              <a:rPr lang="en-US" sz="1600" b="0" dirty="0">
                <a:solidFill>
                  <a:schemeClr val="tx1"/>
                </a:solidFill>
              </a:rPr>
              <a:t>- switches from one branch to another. This command can also create a new branch from the current one with the help of the parameter ‘</a:t>
            </a:r>
            <a:r>
              <a:rPr lang="en-US" sz="1600" dirty="0">
                <a:solidFill>
                  <a:schemeClr val="tx1"/>
                </a:solidFill>
              </a:rPr>
              <a:t>-b</a:t>
            </a:r>
            <a:r>
              <a:rPr lang="en-US" sz="1600" b="0" dirty="0">
                <a:solidFill>
                  <a:schemeClr val="tx1"/>
                </a:solidFill>
              </a:rPr>
              <a:t>’</a:t>
            </a:r>
          </a:p>
          <a:p>
            <a:pPr algn="l"/>
            <a:r>
              <a:rPr lang="en-US" sz="1600" dirty="0">
                <a:solidFill>
                  <a:schemeClr val="tx1"/>
                </a:solidFill>
              </a:rPr>
              <a:t>git branch &lt;branch-name&gt; </a:t>
            </a:r>
            <a:r>
              <a:rPr lang="en-US" sz="1600" b="0" dirty="0">
                <a:solidFill>
                  <a:schemeClr val="tx1"/>
                </a:solidFill>
              </a:rPr>
              <a:t>– creates a new branch. This command can also be used to delete a branch with the help of the parameter ‘</a:t>
            </a:r>
            <a:r>
              <a:rPr lang="en-US" sz="1600" dirty="0">
                <a:solidFill>
                  <a:schemeClr val="tx1"/>
                </a:solidFill>
              </a:rPr>
              <a:t>-d</a:t>
            </a:r>
            <a:r>
              <a:rPr lang="en-US" sz="1600" b="0" dirty="0">
                <a:solidFill>
                  <a:schemeClr val="tx1"/>
                </a:solidFill>
              </a:rPr>
              <a:t>’</a:t>
            </a:r>
          </a:p>
          <a:p>
            <a:pPr algn="l"/>
            <a:r>
              <a:rPr lang="en-US" sz="1600" dirty="0">
                <a:solidFill>
                  <a:schemeClr val="tx1"/>
                </a:solidFill>
              </a:rPr>
              <a:t>git rebase &lt;branch-name&gt; </a:t>
            </a:r>
            <a:r>
              <a:rPr lang="en-US" sz="1600" b="0" dirty="0">
                <a:solidFill>
                  <a:schemeClr val="tx1"/>
                </a:solidFill>
              </a:rPr>
              <a:t>– rebases the commits of the current branch with the commits of the &lt;branch-name&gt; branch. If we specify the parent branch, then this will bring any new commits on the parent branch to the child branch as well. Also, this command can be used to go through all the commits on the branch and delete or ‘squash’ them by using the ‘</a:t>
            </a:r>
            <a:r>
              <a:rPr lang="en-US" sz="1600" dirty="0">
                <a:solidFill>
                  <a:schemeClr val="tx1"/>
                </a:solidFill>
              </a:rPr>
              <a:t>git rebase -</a:t>
            </a:r>
            <a:r>
              <a:rPr lang="en-US" sz="1600" dirty="0" err="1">
                <a:solidFill>
                  <a:schemeClr val="tx1"/>
                </a:solidFill>
              </a:rPr>
              <a:t>i</a:t>
            </a:r>
            <a:r>
              <a:rPr lang="en-US" sz="1600" dirty="0">
                <a:solidFill>
                  <a:schemeClr val="tx1"/>
                </a:solidFill>
              </a:rPr>
              <a:t> &lt;commit-reference&gt;</a:t>
            </a:r>
            <a:r>
              <a:rPr lang="en-US" sz="1600" b="0" dirty="0">
                <a:solidFill>
                  <a:schemeClr val="tx1"/>
                </a:solidFill>
              </a:rPr>
              <a:t>’ syntax.</a:t>
            </a:r>
          </a:p>
          <a:p>
            <a:pPr algn="l"/>
            <a:r>
              <a:rPr lang="en-US" sz="1600" dirty="0">
                <a:solidFill>
                  <a:schemeClr val="tx1"/>
                </a:solidFill>
              </a:rPr>
              <a:t>git merge &lt;branch-name&gt; </a:t>
            </a:r>
            <a:r>
              <a:rPr lang="en-US" sz="1600" b="0" dirty="0">
                <a:solidFill>
                  <a:schemeClr val="tx1"/>
                </a:solidFill>
              </a:rPr>
              <a:t>– merges the branch &lt;branch-name&gt; into the current branch</a:t>
            </a:r>
          </a:p>
          <a:p>
            <a:pPr algn="l"/>
            <a:r>
              <a:rPr lang="en-US" sz="1600" dirty="0">
                <a:solidFill>
                  <a:schemeClr val="tx1"/>
                </a:solidFill>
              </a:rPr>
              <a:t>git cherry-pick &lt;commit-hash&gt; </a:t>
            </a:r>
            <a:r>
              <a:rPr lang="en-US" sz="1600" b="0" dirty="0">
                <a:solidFill>
                  <a:schemeClr val="tx1"/>
                </a:solidFill>
              </a:rPr>
              <a:t>– adds the commit identified by its hash to the current branch</a:t>
            </a:r>
          </a:p>
        </p:txBody>
      </p:sp>
    </p:spTree>
    <p:extLst>
      <p:ext uri="{BB962C8B-B14F-4D97-AF65-F5344CB8AC3E}">
        <p14:creationId xmlns:p14="http://schemas.microsoft.com/office/powerpoint/2010/main" val="106508879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rgbClr val="FF0000"/>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p>
          <a:p>
            <a:pPr lvl="1" indent="-457200">
              <a:spcBef>
                <a:spcPts val="0"/>
              </a:spcBef>
              <a:buSzPts val="3300"/>
              <a:buFont typeface="Noto Sans Symbols"/>
              <a:buChar char="▪"/>
            </a:pPr>
            <a:r>
              <a:rPr lang="en-US" sz="2000" dirty="0">
                <a:solidFill>
                  <a:schemeClr val="accent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tx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164582333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4297-DA4F-4612-B7C8-00624D6306EB}"/>
              </a:ext>
            </a:extLst>
          </p:cNvPr>
          <p:cNvSpPr>
            <a:spLocks noGrp="1"/>
          </p:cNvSpPr>
          <p:nvPr>
            <p:ph type="title"/>
          </p:nvPr>
        </p:nvSpPr>
        <p:spPr/>
        <p:txBody>
          <a:bodyPr/>
          <a:lstStyle/>
          <a:p>
            <a:r>
              <a:rPr lang="en-US" dirty="0">
                <a:solidFill>
                  <a:schemeClr val="accent1"/>
                </a:solidFill>
              </a:rPr>
              <a:t>GIT</a:t>
            </a:r>
            <a:r>
              <a:rPr lang="en-US" dirty="0"/>
              <a:t> – </a:t>
            </a:r>
            <a:r>
              <a:rPr lang="en-US" sz="3600" dirty="0">
                <a:solidFill>
                  <a:schemeClr val="tx1"/>
                </a:solidFill>
              </a:rPr>
              <a:t>Setup and Configuration</a:t>
            </a:r>
            <a:endParaRPr lang="ro-RO" dirty="0">
              <a:solidFill>
                <a:schemeClr val="tx1"/>
              </a:solidFill>
            </a:endParaRPr>
          </a:p>
        </p:txBody>
      </p:sp>
      <p:sp>
        <p:nvSpPr>
          <p:cNvPr id="4" name="Text Placeholder 3">
            <a:extLst>
              <a:ext uri="{FF2B5EF4-FFF2-40B4-BE49-F238E27FC236}">
                <a16:creationId xmlns:a16="http://schemas.microsoft.com/office/drawing/2014/main" id="{F4B894D7-1259-4474-9E04-40F2AC6166C8}"/>
              </a:ext>
            </a:extLst>
          </p:cNvPr>
          <p:cNvSpPr>
            <a:spLocks noGrp="1"/>
          </p:cNvSpPr>
          <p:nvPr>
            <p:ph type="body" idx="2"/>
          </p:nvPr>
        </p:nvSpPr>
        <p:spPr>
          <a:xfrm>
            <a:off x="1180011" y="1536044"/>
            <a:ext cx="9831977" cy="3417696"/>
          </a:xfrm>
        </p:spPr>
        <p:txBody>
          <a:bodyPr/>
          <a:lstStyle/>
          <a:p>
            <a:pPr marL="228600" indent="0" algn="l"/>
            <a:r>
              <a:rPr lang="en-US" dirty="0"/>
              <a:t>In order to configure the Git, you first must install a Git client and configure it through the </a:t>
            </a:r>
            <a:r>
              <a:rPr lang="en-US" b="1" dirty="0"/>
              <a:t>git config</a:t>
            </a:r>
            <a:r>
              <a:rPr lang="en-US" dirty="0"/>
              <a:t> command.</a:t>
            </a:r>
          </a:p>
          <a:p>
            <a:pPr marL="228600" indent="0" algn="l"/>
            <a:r>
              <a:rPr lang="en-US" dirty="0"/>
              <a:t>A repository can also be configured by setting the main branch, making branches protected and adding a </a:t>
            </a:r>
            <a:r>
              <a:rPr lang="en-US" dirty="0">
                <a:solidFill>
                  <a:schemeClr val="accent1"/>
                </a:solidFill>
              </a:rPr>
              <a:t>.</a:t>
            </a:r>
            <a:r>
              <a:rPr lang="en-US" dirty="0" err="1">
                <a:solidFill>
                  <a:schemeClr val="accent1"/>
                </a:solidFill>
              </a:rPr>
              <a:t>gitignore</a:t>
            </a:r>
            <a:r>
              <a:rPr lang="en-US" dirty="0"/>
              <a:t> file.</a:t>
            </a:r>
          </a:p>
          <a:p>
            <a:pPr marL="228600" indent="0" algn="l"/>
            <a:endParaRPr lang="en-US" dirty="0"/>
          </a:p>
          <a:p>
            <a:pPr marL="228600" indent="0" algn="l"/>
            <a:r>
              <a:rPr lang="en-US" dirty="0"/>
              <a:t>The </a:t>
            </a:r>
            <a:r>
              <a:rPr lang="en-US" dirty="0">
                <a:solidFill>
                  <a:schemeClr val="accent1"/>
                </a:solidFill>
              </a:rPr>
              <a:t>.</a:t>
            </a:r>
            <a:r>
              <a:rPr lang="en-US" dirty="0" err="1">
                <a:solidFill>
                  <a:schemeClr val="accent1"/>
                </a:solidFill>
              </a:rPr>
              <a:t>gitignore</a:t>
            </a:r>
            <a:r>
              <a:rPr lang="en-US" dirty="0">
                <a:solidFill>
                  <a:schemeClr val="accent1"/>
                </a:solidFill>
              </a:rPr>
              <a:t> </a:t>
            </a:r>
            <a:r>
              <a:rPr lang="en-US" dirty="0">
                <a:solidFill>
                  <a:schemeClr val="tx1"/>
                </a:solidFill>
              </a:rPr>
              <a:t>file specifies which files we want stored in the remote repository and which we don’t. For instance, there is no use to store the “target” folder, as these files will be generated locally anyway, and it would just clutter up the merge requests when reviewing the changes.</a:t>
            </a:r>
          </a:p>
          <a:p>
            <a:pPr marL="228600" indent="0" algn="l"/>
            <a:r>
              <a:rPr lang="en-US" dirty="0">
                <a:solidFill>
                  <a:schemeClr val="tx1"/>
                </a:solidFill>
              </a:rPr>
              <a:t>The </a:t>
            </a:r>
            <a:r>
              <a:rPr lang="en-US" dirty="0">
                <a:solidFill>
                  <a:schemeClr val="accent1"/>
                </a:solidFill>
              </a:rPr>
              <a:t>.</a:t>
            </a:r>
            <a:r>
              <a:rPr lang="en-US" dirty="0" err="1">
                <a:solidFill>
                  <a:schemeClr val="accent1"/>
                </a:solidFill>
              </a:rPr>
              <a:t>gitignore</a:t>
            </a:r>
            <a:r>
              <a:rPr lang="en-US" dirty="0">
                <a:solidFill>
                  <a:schemeClr val="accent1"/>
                </a:solidFill>
              </a:rPr>
              <a:t> </a:t>
            </a:r>
            <a:r>
              <a:rPr lang="en-US" dirty="0">
                <a:solidFill>
                  <a:schemeClr val="tx1"/>
                </a:solidFill>
              </a:rPr>
              <a:t>contains rules for </a:t>
            </a:r>
            <a:r>
              <a:rPr lang="en-US" u="sng" dirty="0">
                <a:solidFill>
                  <a:schemeClr val="tx1"/>
                </a:solidFill>
              </a:rPr>
              <a:t>excluding</a:t>
            </a:r>
            <a:r>
              <a:rPr lang="en-US" dirty="0">
                <a:solidFill>
                  <a:schemeClr val="tx1"/>
                </a:solidFill>
              </a:rPr>
              <a:t> files from the repository based on path, extension and file name.</a:t>
            </a:r>
            <a:endParaRPr lang="en-US" dirty="0">
              <a:solidFill>
                <a:schemeClr val="accent1"/>
              </a:solidFill>
            </a:endParaRPr>
          </a:p>
        </p:txBody>
      </p:sp>
    </p:spTree>
    <p:extLst>
      <p:ext uri="{BB962C8B-B14F-4D97-AF65-F5344CB8AC3E}">
        <p14:creationId xmlns:p14="http://schemas.microsoft.com/office/powerpoint/2010/main" val="128056324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4297-DA4F-4612-B7C8-00624D6306EB}"/>
              </a:ext>
            </a:extLst>
          </p:cNvPr>
          <p:cNvSpPr>
            <a:spLocks noGrp="1"/>
          </p:cNvSpPr>
          <p:nvPr>
            <p:ph type="title"/>
          </p:nvPr>
        </p:nvSpPr>
        <p:spPr/>
        <p:txBody>
          <a:bodyPr/>
          <a:lstStyle/>
          <a:p>
            <a:r>
              <a:rPr lang="en-US" dirty="0">
                <a:solidFill>
                  <a:schemeClr val="accent1"/>
                </a:solidFill>
              </a:rPr>
              <a:t>GIT</a:t>
            </a:r>
            <a:r>
              <a:rPr lang="en-US" dirty="0"/>
              <a:t> – </a:t>
            </a:r>
            <a:r>
              <a:rPr lang="en-US" sz="3600" dirty="0">
                <a:solidFill>
                  <a:schemeClr val="tx1"/>
                </a:solidFill>
              </a:rPr>
              <a:t>Setup and Configuration</a:t>
            </a:r>
            <a:endParaRPr lang="ro-RO" dirty="0">
              <a:solidFill>
                <a:schemeClr val="tx1"/>
              </a:solidFill>
            </a:endParaRPr>
          </a:p>
        </p:txBody>
      </p:sp>
      <p:sp>
        <p:nvSpPr>
          <p:cNvPr id="4" name="Text Placeholder 3">
            <a:extLst>
              <a:ext uri="{FF2B5EF4-FFF2-40B4-BE49-F238E27FC236}">
                <a16:creationId xmlns:a16="http://schemas.microsoft.com/office/drawing/2014/main" id="{F4B894D7-1259-4474-9E04-40F2AC6166C8}"/>
              </a:ext>
            </a:extLst>
          </p:cNvPr>
          <p:cNvSpPr>
            <a:spLocks noGrp="1"/>
          </p:cNvSpPr>
          <p:nvPr>
            <p:ph type="body" idx="2"/>
          </p:nvPr>
        </p:nvSpPr>
        <p:spPr>
          <a:xfrm>
            <a:off x="1180011" y="1536044"/>
            <a:ext cx="9831977" cy="3417696"/>
          </a:xfrm>
        </p:spPr>
        <p:txBody>
          <a:bodyPr/>
          <a:lstStyle/>
          <a:p>
            <a:pPr marL="571500" indent="-342900" algn="l">
              <a:buAutoNum type="arabicPeriod"/>
            </a:pPr>
            <a:r>
              <a:rPr lang="en-US" dirty="0"/>
              <a:t>Download and install Git Bash from </a:t>
            </a:r>
            <a:r>
              <a:rPr lang="en-US" dirty="0">
                <a:hlinkClick r:id="rId2"/>
              </a:rPr>
              <a:t>https://git-scm.com/</a:t>
            </a:r>
            <a:endParaRPr lang="en-US" dirty="0"/>
          </a:p>
          <a:p>
            <a:pPr marL="571500" indent="-342900" algn="l">
              <a:buAutoNum type="arabicPeriod"/>
            </a:pPr>
            <a:r>
              <a:rPr lang="en-US" dirty="0"/>
              <a:t>Add ‘C:\Program Files\Git\</a:t>
            </a:r>
            <a:r>
              <a:rPr lang="en-US" dirty="0" err="1"/>
              <a:t>cmd</a:t>
            </a:r>
            <a:r>
              <a:rPr lang="en-US" dirty="0"/>
              <a:t>’ to your environment variable ‘PATH’</a:t>
            </a:r>
          </a:p>
          <a:p>
            <a:pPr marL="571500" indent="-342900" algn="l">
              <a:buAutoNum type="arabicPeriod"/>
            </a:pPr>
            <a:r>
              <a:rPr lang="en-US" dirty="0"/>
              <a:t>Log into GitLab at </a:t>
            </a:r>
            <a:r>
              <a:rPr lang="en-US" dirty="0">
                <a:hlinkClick r:id="rId3"/>
              </a:rPr>
              <a:t>https://gitlab.com/</a:t>
            </a:r>
            <a:r>
              <a:rPr lang="en-US" dirty="0"/>
              <a:t> with your Endava credentials</a:t>
            </a:r>
          </a:p>
          <a:p>
            <a:pPr marL="571500" indent="-342900" algn="l">
              <a:buAutoNum type="arabicPeriod"/>
            </a:pPr>
            <a:r>
              <a:rPr lang="en-US" dirty="0"/>
              <a:t>Open Git Bash and run the commands:</a:t>
            </a:r>
            <a:br>
              <a:rPr lang="en-US" dirty="0"/>
            </a:br>
            <a:br>
              <a:rPr lang="en-US" sz="1400" dirty="0"/>
            </a:br>
            <a:r>
              <a:rPr lang="en-US" sz="1400" dirty="0"/>
              <a:t>git config --global user.name “Your name“</a:t>
            </a:r>
            <a:br>
              <a:rPr lang="en-US" sz="1400" dirty="0"/>
            </a:br>
            <a:r>
              <a:rPr lang="en-US" sz="1400" dirty="0"/>
              <a:t>git config --global </a:t>
            </a:r>
            <a:r>
              <a:rPr lang="en-US" sz="1400" dirty="0" err="1"/>
              <a:t>user.email</a:t>
            </a:r>
            <a:r>
              <a:rPr lang="en-US" sz="1400" dirty="0"/>
              <a:t> “Your email“</a:t>
            </a:r>
          </a:p>
          <a:p>
            <a:pPr marL="571500" indent="-342900" algn="l">
              <a:buAutoNum type="arabicPeriod"/>
            </a:pPr>
            <a:r>
              <a:rPr lang="en-US" dirty="0"/>
              <a:t>Navigate with the Git Bash terminal to the location you want to download the repository.</a:t>
            </a:r>
          </a:p>
          <a:p>
            <a:pPr marL="571500" indent="-342900" algn="l">
              <a:buAutoNum type="arabicPeriod"/>
            </a:pPr>
            <a:r>
              <a:rPr lang="en-US" dirty="0"/>
              <a:t>Run the command:</a:t>
            </a:r>
            <a:br>
              <a:rPr lang="en-US" dirty="0"/>
            </a:br>
            <a:br>
              <a:rPr lang="en-US" dirty="0"/>
            </a:br>
            <a:r>
              <a:rPr lang="en-US" sz="1400" dirty="0"/>
              <a:t>git clone https://gitlab.com/endavatrainings2021/gittraining.git</a:t>
            </a:r>
            <a:endParaRPr lang="en-US" dirty="0"/>
          </a:p>
        </p:txBody>
      </p:sp>
      <p:sp>
        <p:nvSpPr>
          <p:cNvPr id="6" name="TextBox 5">
            <a:extLst>
              <a:ext uri="{FF2B5EF4-FFF2-40B4-BE49-F238E27FC236}">
                <a16:creationId xmlns:a16="http://schemas.microsoft.com/office/drawing/2014/main" id="{8F03A9D2-DB4A-4775-8484-4380C0DD0A6F}"/>
              </a:ext>
            </a:extLst>
          </p:cNvPr>
          <p:cNvSpPr txBox="1"/>
          <p:nvPr/>
        </p:nvSpPr>
        <p:spPr>
          <a:xfrm>
            <a:off x="3175969" y="5303896"/>
            <a:ext cx="5840060" cy="646331"/>
          </a:xfrm>
          <a:prstGeom prst="rect">
            <a:avLst/>
          </a:prstGeom>
          <a:noFill/>
        </p:spPr>
        <p:txBody>
          <a:bodyPr wrap="none" rtlCol="0">
            <a:spAutoFit/>
          </a:bodyPr>
          <a:lstStyle/>
          <a:p>
            <a:r>
              <a:rPr lang="en-US" sz="1800" dirty="0"/>
              <a:t>Rejoice as you have now successfully cloned the repo! </a:t>
            </a:r>
          </a:p>
          <a:p>
            <a:pPr algn="ctr"/>
            <a:r>
              <a:rPr lang="en-US" sz="1800" dirty="0">
                <a:sym typeface="Wingdings" panose="05000000000000000000" pitchFamily="2" charset="2"/>
              </a:rPr>
              <a:t></a:t>
            </a:r>
            <a:endParaRPr lang="en-US" sz="1800" dirty="0"/>
          </a:p>
        </p:txBody>
      </p:sp>
    </p:spTree>
    <p:extLst>
      <p:ext uri="{BB962C8B-B14F-4D97-AF65-F5344CB8AC3E}">
        <p14:creationId xmlns:p14="http://schemas.microsoft.com/office/powerpoint/2010/main" val="40558135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rgbClr val="FF0000"/>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accent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tx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242627388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4297-DA4F-4612-B7C8-00624D6306EB}"/>
              </a:ext>
            </a:extLst>
          </p:cNvPr>
          <p:cNvSpPr>
            <a:spLocks noGrp="1"/>
          </p:cNvSpPr>
          <p:nvPr>
            <p:ph type="title"/>
          </p:nvPr>
        </p:nvSpPr>
        <p:spPr/>
        <p:txBody>
          <a:bodyPr/>
          <a:lstStyle/>
          <a:p>
            <a:r>
              <a:rPr lang="en-US" dirty="0">
                <a:solidFill>
                  <a:schemeClr val="accent1"/>
                </a:solidFill>
              </a:rPr>
              <a:t>GIT</a:t>
            </a:r>
            <a:r>
              <a:rPr lang="en-US" dirty="0"/>
              <a:t> – </a:t>
            </a:r>
            <a:r>
              <a:rPr lang="en-US" sz="3600" dirty="0">
                <a:solidFill>
                  <a:schemeClr val="tx1"/>
                </a:solidFill>
              </a:rPr>
              <a:t>Demonstration</a:t>
            </a:r>
            <a:endParaRPr lang="ro-RO" dirty="0">
              <a:solidFill>
                <a:schemeClr val="tx1"/>
              </a:solidFill>
            </a:endParaRPr>
          </a:p>
        </p:txBody>
      </p:sp>
      <p:sp>
        <p:nvSpPr>
          <p:cNvPr id="4" name="Text Placeholder 3">
            <a:extLst>
              <a:ext uri="{FF2B5EF4-FFF2-40B4-BE49-F238E27FC236}">
                <a16:creationId xmlns:a16="http://schemas.microsoft.com/office/drawing/2014/main" id="{F4B894D7-1259-4474-9E04-40F2AC6166C8}"/>
              </a:ext>
            </a:extLst>
          </p:cNvPr>
          <p:cNvSpPr>
            <a:spLocks noGrp="1"/>
          </p:cNvSpPr>
          <p:nvPr>
            <p:ph type="body" idx="2"/>
          </p:nvPr>
        </p:nvSpPr>
        <p:spPr>
          <a:xfrm>
            <a:off x="1180011" y="1536043"/>
            <a:ext cx="9831977" cy="4571793"/>
          </a:xfrm>
        </p:spPr>
        <p:txBody>
          <a:bodyPr/>
          <a:lstStyle/>
          <a:p>
            <a:pPr marL="571500" indent="-342900" algn="l">
              <a:buAutoNum type="arabicPeriod"/>
            </a:pPr>
            <a:r>
              <a:rPr lang="en-US" dirty="0"/>
              <a:t>How to create a branch?</a:t>
            </a:r>
          </a:p>
          <a:p>
            <a:pPr marL="571500" indent="-342900" algn="l">
              <a:buAutoNum type="arabicPeriod"/>
            </a:pPr>
            <a:r>
              <a:rPr lang="en-US" dirty="0"/>
              <a:t>How to create and push a commit?</a:t>
            </a:r>
          </a:p>
          <a:p>
            <a:pPr marL="571500" indent="-342900" algn="l">
              <a:buAutoNum type="arabicPeriod"/>
            </a:pPr>
            <a:r>
              <a:rPr lang="en-US" dirty="0"/>
              <a:t>How do I remove my local changes?</a:t>
            </a:r>
          </a:p>
          <a:p>
            <a:pPr marL="571500" indent="-342900" algn="l">
              <a:buAutoNum type="arabicPeriod"/>
            </a:pPr>
            <a:r>
              <a:rPr lang="en-US" dirty="0"/>
              <a:t>How to merge a branch?</a:t>
            </a:r>
          </a:p>
          <a:p>
            <a:pPr marL="571500" indent="-342900" algn="l">
              <a:buAutoNum type="arabicPeriod"/>
            </a:pPr>
            <a:r>
              <a:rPr lang="en-US" dirty="0"/>
              <a:t>How to get a commit from another branch?</a:t>
            </a:r>
          </a:p>
          <a:p>
            <a:pPr marL="571500" indent="-342900" algn="l">
              <a:buAutoNum type="arabicPeriod"/>
            </a:pPr>
            <a:r>
              <a:rPr lang="en-US" dirty="0"/>
              <a:t>How to combine (squash) two commits?</a:t>
            </a:r>
          </a:p>
          <a:p>
            <a:pPr marL="571500" indent="-342900" algn="l">
              <a:buAutoNum type="arabicPeriod"/>
            </a:pPr>
            <a:r>
              <a:rPr lang="en-US" dirty="0"/>
              <a:t>How to remove a commit?</a:t>
            </a:r>
          </a:p>
          <a:p>
            <a:pPr marL="571500" indent="-342900" algn="l">
              <a:buAutoNum type="arabicPeriod"/>
            </a:pPr>
            <a:r>
              <a:rPr lang="en-US" dirty="0"/>
              <a:t>How to fix a conflict?</a:t>
            </a:r>
          </a:p>
          <a:p>
            <a:pPr marL="571500" indent="-342900" algn="l">
              <a:buAutoNum type="arabicPeriod"/>
            </a:pPr>
            <a:r>
              <a:rPr lang="en-US" dirty="0"/>
              <a:t>How to create a pull request?</a:t>
            </a:r>
          </a:p>
          <a:p>
            <a:pPr marL="571500" indent="-342900" algn="l">
              <a:buAutoNum type="arabicPeriod"/>
            </a:pPr>
            <a:r>
              <a:rPr lang="en-US" dirty="0"/>
              <a:t>The merge request says that my branch is out of date. What to do?</a:t>
            </a:r>
          </a:p>
          <a:p>
            <a:pPr marL="571500" indent="-342900" algn="l">
              <a:buAutoNum type="arabicPeriod"/>
            </a:pPr>
            <a:r>
              <a:rPr lang="en-US" dirty="0"/>
              <a:t>How to rebase a branch?</a:t>
            </a:r>
          </a:p>
        </p:txBody>
      </p:sp>
    </p:spTree>
    <p:extLst>
      <p:ext uri="{BB962C8B-B14F-4D97-AF65-F5344CB8AC3E}">
        <p14:creationId xmlns:p14="http://schemas.microsoft.com/office/powerpoint/2010/main" val="5461887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chemeClr val="tx1"/>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endParaRPr lang="en-US" sz="2000" dirty="0">
              <a:solidFill>
                <a:schemeClr val="accent1"/>
              </a:solidFill>
            </a:endParaRP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tx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sz="2400" u="none" strike="noStrike" cap="none" dirty="0">
              <a:solidFill>
                <a:schemeClr val="tx1"/>
              </a:solidFill>
              <a:sym typeface="Arial Narrow"/>
            </a:endParaRPr>
          </a:p>
        </p:txBody>
      </p:sp>
    </p:spTree>
    <p:extLst>
      <p:ext uri="{BB962C8B-B14F-4D97-AF65-F5344CB8AC3E}">
        <p14:creationId xmlns:p14="http://schemas.microsoft.com/office/powerpoint/2010/main" val="11989746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4297-DA4F-4612-B7C8-00624D6306EB}"/>
              </a:ext>
            </a:extLst>
          </p:cNvPr>
          <p:cNvSpPr>
            <a:spLocks noGrp="1"/>
          </p:cNvSpPr>
          <p:nvPr>
            <p:ph type="title"/>
          </p:nvPr>
        </p:nvSpPr>
        <p:spPr/>
        <p:txBody>
          <a:bodyPr/>
          <a:lstStyle/>
          <a:p>
            <a:r>
              <a:rPr lang="en-US" dirty="0">
                <a:solidFill>
                  <a:schemeClr val="accent1"/>
                </a:solidFill>
              </a:rPr>
              <a:t>GIT</a:t>
            </a:r>
            <a:r>
              <a:rPr lang="en-US" dirty="0"/>
              <a:t> – </a:t>
            </a:r>
            <a:r>
              <a:rPr lang="en-US" sz="3600" dirty="0">
                <a:solidFill>
                  <a:schemeClr val="tx1"/>
                </a:solidFill>
              </a:rPr>
              <a:t>Assignment</a:t>
            </a:r>
            <a:endParaRPr lang="ro-RO" dirty="0">
              <a:solidFill>
                <a:schemeClr val="tx1"/>
              </a:solidFill>
            </a:endParaRPr>
          </a:p>
        </p:txBody>
      </p:sp>
      <p:sp>
        <p:nvSpPr>
          <p:cNvPr id="4" name="Text Placeholder 3">
            <a:extLst>
              <a:ext uri="{FF2B5EF4-FFF2-40B4-BE49-F238E27FC236}">
                <a16:creationId xmlns:a16="http://schemas.microsoft.com/office/drawing/2014/main" id="{F4B894D7-1259-4474-9E04-40F2AC6166C8}"/>
              </a:ext>
            </a:extLst>
          </p:cNvPr>
          <p:cNvSpPr>
            <a:spLocks noGrp="1"/>
          </p:cNvSpPr>
          <p:nvPr>
            <p:ph type="body" idx="2"/>
          </p:nvPr>
        </p:nvSpPr>
        <p:spPr>
          <a:xfrm>
            <a:off x="1180011" y="1536043"/>
            <a:ext cx="9831977" cy="4571793"/>
          </a:xfrm>
        </p:spPr>
        <p:txBody>
          <a:bodyPr/>
          <a:lstStyle/>
          <a:p>
            <a:pPr marL="571500" indent="-342900" algn="l">
              <a:buAutoNum type="arabicPeriod"/>
            </a:pPr>
            <a:r>
              <a:rPr lang="en-US" dirty="0"/>
              <a:t>Clone the repo located </a:t>
            </a:r>
            <a:r>
              <a:rPr lang="en-US" dirty="0">
                <a:hlinkClick r:id="rId2"/>
              </a:rPr>
              <a:t>here</a:t>
            </a:r>
            <a:endParaRPr lang="en-US" dirty="0"/>
          </a:p>
          <a:p>
            <a:pPr marL="571500" indent="-342900" algn="l">
              <a:buAutoNum type="arabicPeriod"/>
            </a:pPr>
            <a:r>
              <a:rPr lang="en-US" dirty="0"/>
              <a:t>Create your own branch named “&lt;last-name&gt;_&lt;first-name&gt;_assignment from the master branch</a:t>
            </a:r>
          </a:p>
          <a:p>
            <a:pPr marL="571500" indent="-342900" algn="l">
              <a:buAutoNum type="arabicPeriod"/>
            </a:pPr>
            <a:r>
              <a:rPr lang="en-US" dirty="0"/>
              <a:t>Create a new file (name, extension or content does not matter) and commit it</a:t>
            </a:r>
          </a:p>
          <a:p>
            <a:pPr marL="571500" indent="-342900" algn="l">
              <a:buAutoNum type="arabicPeriod"/>
            </a:pPr>
            <a:r>
              <a:rPr lang="en-US" dirty="0"/>
              <a:t>Edit the readme file and commit the change</a:t>
            </a:r>
          </a:p>
          <a:p>
            <a:pPr marL="571500" indent="-342900" algn="l">
              <a:buAutoNum type="arabicPeriod"/>
            </a:pPr>
            <a:r>
              <a:rPr lang="en-US" dirty="0"/>
              <a:t>Create a file named Conflict.txt and add some text in it. Commit the new file.</a:t>
            </a:r>
          </a:p>
          <a:p>
            <a:pPr marL="571500" indent="-342900" algn="l">
              <a:buAutoNum type="arabicPeriod"/>
            </a:pPr>
            <a:r>
              <a:rPr lang="en-US" dirty="0"/>
              <a:t>Push your changes</a:t>
            </a:r>
          </a:p>
          <a:p>
            <a:pPr marL="571500" indent="-342900" algn="l">
              <a:buAutoNum type="arabicPeriod"/>
            </a:pPr>
            <a:r>
              <a:rPr lang="en-US" dirty="0"/>
              <a:t>Squash your first two commits</a:t>
            </a:r>
          </a:p>
          <a:p>
            <a:pPr marL="571500" indent="-342900" algn="l">
              <a:buAutoNum type="arabicPeriod"/>
            </a:pPr>
            <a:r>
              <a:rPr lang="en-US" dirty="0"/>
              <a:t>Cherry pick the commit which created the “cherry.txt” file on the branch “</a:t>
            </a:r>
            <a:r>
              <a:rPr lang="en-US" dirty="0" err="1"/>
              <a:t>mihai_catalin_assignment</a:t>
            </a:r>
            <a:r>
              <a:rPr lang="en-US" dirty="0"/>
              <a:t>”</a:t>
            </a:r>
          </a:p>
          <a:p>
            <a:pPr marL="571500" indent="-342900" algn="l">
              <a:buAutoNum type="arabicPeriod"/>
            </a:pPr>
            <a:r>
              <a:rPr lang="en-US" dirty="0"/>
              <a:t>Push your changes</a:t>
            </a:r>
          </a:p>
          <a:p>
            <a:pPr marL="571500" indent="-342900" algn="l">
              <a:buAutoNum type="arabicPeriod"/>
            </a:pPr>
            <a:r>
              <a:rPr lang="en-US" dirty="0"/>
              <a:t>Create a merge request to merge your branch into the “</a:t>
            </a:r>
            <a:r>
              <a:rPr lang="en-US" dirty="0" err="1"/>
              <a:t>second_branch</a:t>
            </a:r>
            <a:r>
              <a:rPr lang="en-US" dirty="0"/>
              <a:t>” branch. Add me as a reviewer and fix the conflicts. Do not merge it.</a:t>
            </a:r>
          </a:p>
        </p:txBody>
      </p:sp>
    </p:spTree>
    <p:extLst>
      <p:ext uri="{BB962C8B-B14F-4D97-AF65-F5344CB8AC3E}">
        <p14:creationId xmlns:p14="http://schemas.microsoft.com/office/powerpoint/2010/main" val="383038913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2385060" y="2949606"/>
            <a:ext cx="7421880" cy="958787"/>
          </a:xfrm>
          <a:prstGeom prst="rect">
            <a:avLst/>
          </a:prstGeom>
          <a:noFill/>
          <a:ln>
            <a:noFill/>
          </a:ln>
        </p:spPr>
        <p:txBody>
          <a:bodyPr spcFirstLastPara="1" wrap="square" lIns="0" tIns="0" rIns="0" bIns="0" anchor="ctr" anchorCtr="0">
            <a:noAutofit/>
          </a:bodyPr>
          <a:lstStyle/>
          <a:p>
            <a:pPr marL="0" marR="0" lvl="0" indent="0" algn="ctr"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Time for a short break!</a:t>
            </a:r>
            <a:endParaRPr sz="4800" b="1" i="0" u="none" strike="noStrike" cap="none" dirty="0">
              <a:solidFill>
                <a:srgbClr val="000000"/>
              </a:solidFill>
              <a:latin typeface="Arial Narrow"/>
              <a:ea typeface="Arial Narrow"/>
              <a:cs typeface="Arial Narrow"/>
              <a:sym typeface="Arial Narrow"/>
            </a:endParaRPr>
          </a:p>
        </p:txBody>
      </p:sp>
    </p:spTree>
    <p:extLst>
      <p:ext uri="{BB962C8B-B14F-4D97-AF65-F5344CB8AC3E}">
        <p14:creationId xmlns:p14="http://schemas.microsoft.com/office/powerpoint/2010/main" val="22618624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chemeClr val="tx1"/>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accent1"/>
                </a:solidFill>
                <a:sym typeface="Arial Narrow"/>
              </a:rPr>
              <a:t>Maven</a:t>
            </a:r>
          </a:p>
          <a:p>
            <a:pPr lvl="1" indent="-457200">
              <a:spcBef>
                <a:spcPts val="0"/>
              </a:spcBef>
              <a:buSzPts val="3300"/>
              <a:buFont typeface="Noto Sans Symbols"/>
              <a:buChar char="▪"/>
            </a:pPr>
            <a:r>
              <a:rPr lang="en-US" sz="2000" u="none" strike="noStrike" cap="none" dirty="0">
                <a:solidFill>
                  <a:schemeClr val="accent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390796465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210833" y="159908"/>
            <a:ext cx="9831977" cy="1025980"/>
          </a:xfrm>
          <a:prstGeom prst="rect">
            <a:avLst/>
          </a:prstGeom>
          <a:noFill/>
          <a:ln>
            <a:noFill/>
          </a:ln>
        </p:spPr>
        <p:txBody>
          <a:bodyPr spcFirstLastPara="1" wrap="square" lIns="0" tIns="45700" rIns="91425" bIns="45700" anchor="b" anchorCtr="1">
            <a:noAutofit/>
          </a:bodyPr>
          <a:lstStyle/>
          <a:p>
            <a:pPr marL="0" marR="0" lvl="0" indent="0" algn="ctr" rtl="0">
              <a:lnSpc>
                <a:spcPct val="70000"/>
              </a:lnSpc>
              <a:spcBef>
                <a:spcPts val="0"/>
              </a:spcBef>
              <a:spcAft>
                <a:spcPts val="0"/>
              </a:spcAft>
              <a:buClr>
                <a:srgbClr val="000000"/>
              </a:buClr>
              <a:buSzPts val="3600"/>
              <a:buFont typeface="Arial Narrow"/>
              <a:buNone/>
            </a:pPr>
            <a:r>
              <a:rPr lang="en-US" dirty="0">
                <a:solidFill>
                  <a:schemeClr val="accent1"/>
                </a:solidFill>
              </a:rPr>
              <a:t>Maven</a:t>
            </a:r>
            <a:r>
              <a:rPr lang="en-US" dirty="0"/>
              <a:t> – What is Maven?</a:t>
            </a:r>
            <a:endParaRPr sz="3600" b="1" i="0" u="none" strike="noStrike" cap="none" dirty="0">
              <a:solidFill>
                <a:srgbClr val="000000"/>
              </a:solidFill>
              <a:latin typeface="Arial Narrow"/>
              <a:ea typeface="Arial Narrow"/>
              <a:cs typeface="Arial Narrow"/>
              <a:sym typeface="Arial Narrow"/>
            </a:endParaRPr>
          </a:p>
        </p:txBody>
      </p:sp>
      <p:sp>
        <p:nvSpPr>
          <p:cNvPr id="11" name="Rectangle 10"/>
          <p:cNvSpPr/>
          <p:nvPr/>
        </p:nvSpPr>
        <p:spPr>
          <a:xfrm>
            <a:off x="810303" y="2094247"/>
            <a:ext cx="7903048" cy="1600438"/>
          </a:xfrm>
          <a:prstGeom prst="rect">
            <a:avLst/>
          </a:prstGeom>
        </p:spPr>
        <p:txBody>
          <a:bodyPr wrap="square">
            <a:spAutoFit/>
          </a:bodyPr>
          <a:lstStyle/>
          <a:p>
            <a:pPr lvl="1"/>
            <a:r>
              <a:rPr lang="en-US" b="0" i="0" dirty="0">
                <a:solidFill>
                  <a:schemeClr val="tx1"/>
                </a:solidFill>
                <a:effectLst/>
                <a:latin typeface="+mn-lt"/>
              </a:rPr>
              <a:t>Based on its own documentation, Apache Maven is a software project management and comprehension tool. Based on the concept of a project object model (POM), Maven can manage a project's build, reporting and documentation from a central piece of information.</a:t>
            </a:r>
          </a:p>
          <a:p>
            <a:pPr lvl="1"/>
            <a:endParaRPr lang="en-US" dirty="0">
              <a:solidFill>
                <a:schemeClr val="tx1"/>
              </a:solidFill>
              <a:latin typeface="+mn-lt"/>
            </a:endParaRPr>
          </a:p>
          <a:p>
            <a:pPr lvl="1"/>
            <a:r>
              <a:rPr lang="en-GB" dirty="0">
                <a:solidFill>
                  <a:schemeClr val="tx1"/>
                </a:solidFill>
                <a:latin typeface="+mn-lt"/>
              </a:rPr>
              <a:t>Simply put, Maven helps in building the projects through its own build steps. It can easily resolve, download and integrate the projects dependencies, compile the source code, run the projects tests and publish its artefacts.</a:t>
            </a:r>
          </a:p>
        </p:txBody>
      </p:sp>
      <p:sp>
        <p:nvSpPr>
          <p:cNvPr id="8" name="Rectangle 7">
            <a:extLst>
              <a:ext uri="{FF2B5EF4-FFF2-40B4-BE49-F238E27FC236}">
                <a16:creationId xmlns:a16="http://schemas.microsoft.com/office/drawing/2014/main" id="{02AF0D00-0F78-4483-84E6-697FAC505AB1}"/>
              </a:ext>
            </a:extLst>
          </p:cNvPr>
          <p:cNvSpPr/>
          <p:nvPr/>
        </p:nvSpPr>
        <p:spPr>
          <a:xfrm>
            <a:off x="810303" y="3956713"/>
            <a:ext cx="7903048" cy="1723549"/>
          </a:xfrm>
          <a:prstGeom prst="rect">
            <a:avLst/>
          </a:prstGeom>
        </p:spPr>
        <p:txBody>
          <a:bodyPr wrap="square">
            <a:spAutoFit/>
          </a:bodyPr>
          <a:lstStyle/>
          <a:p>
            <a:pPr lvl="1"/>
            <a:r>
              <a:rPr lang="en-US" sz="1800" b="1" dirty="0"/>
              <a:t>Why use Maven?</a:t>
            </a:r>
            <a:br>
              <a:rPr lang="en-US" sz="1800" b="1" dirty="0"/>
            </a:br>
            <a:endParaRPr lang="en-US" sz="1800" b="1" dirty="0"/>
          </a:p>
          <a:p>
            <a:pPr marL="342900" lvl="1" indent="-342900">
              <a:buFont typeface="Arial" panose="020B0604020202020204" pitchFamily="34" charset="0"/>
              <a:buChar char="•"/>
            </a:pPr>
            <a:r>
              <a:rPr lang="en-US" dirty="0">
                <a:solidFill>
                  <a:schemeClr val="tx1"/>
                </a:solidFill>
              </a:rPr>
              <a:t>Easy dependency management</a:t>
            </a:r>
          </a:p>
          <a:p>
            <a:pPr marL="342900" lvl="1" indent="-342900">
              <a:buFont typeface="Arial" panose="020B0604020202020204" pitchFamily="34" charset="0"/>
              <a:buChar char="•"/>
            </a:pPr>
            <a:r>
              <a:rPr lang="en-US" dirty="0">
                <a:solidFill>
                  <a:schemeClr val="tx1"/>
                </a:solidFill>
              </a:rPr>
              <a:t>Compile the project, run the tests and publish the artefacts with one command</a:t>
            </a:r>
          </a:p>
          <a:p>
            <a:pPr marL="342900" lvl="1" indent="-342900">
              <a:buFont typeface="Arial" panose="020B0604020202020204" pitchFamily="34" charset="0"/>
              <a:buChar char="•"/>
            </a:pPr>
            <a:r>
              <a:rPr lang="en-US" dirty="0">
                <a:solidFill>
                  <a:schemeClr val="tx1"/>
                </a:solidFill>
              </a:rPr>
              <a:t>Integrate plugins easily</a:t>
            </a:r>
          </a:p>
          <a:p>
            <a:pPr marL="342900" lvl="1" indent="-342900">
              <a:buFont typeface="Arial" panose="020B0604020202020204" pitchFamily="34" charset="0"/>
              <a:buChar char="•"/>
            </a:pPr>
            <a:r>
              <a:rPr lang="en-US" dirty="0">
                <a:solidFill>
                  <a:schemeClr val="tx1"/>
                </a:solidFill>
              </a:rPr>
              <a:t>Generating snapshot versions of artifacts</a:t>
            </a:r>
          </a:p>
          <a:p>
            <a:pPr marL="342900" lvl="1" indent="-342900">
              <a:buFont typeface="Arial" panose="020B0604020202020204" pitchFamily="34" charset="0"/>
              <a:buChar char="•"/>
            </a:pPr>
            <a:r>
              <a:rPr lang="en-US" dirty="0">
                <a:solidFill>
                  <a:schemeClr val="tx1"/>
                </a:solidFill>
              </a:rPr>
              <a:t>Report generating (i.e. code coverage)</a:t>
            </a:r>
          </a:p>
        </p:txBody>
      </p:sp>
      <p:pic>
        <p:nvPicPr>
          <p:cNvPr id="1028" name="Picture 4" descr="maven-logo-black-on-white – Vexev Solutions, LLC">
            <a:extLst>
              <a:ext uri="{FF2B5EF4-FFF2-40B4-BE49-F238E27FC236}">
                <a16:creationId xmlns:a16="http://schemas.microsoft.com/office/drawing/2014/main" id="{922FD130-C3A3-4562-BC0A-79BDC7F91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2127" y="1439397"/>
            <a:ext cx="2339570" cy="2263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63158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chemeClr val="tx1"/>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accent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accent1"/>
                </a:solidFill>
                <a:sym typeface="Arial Narrow"/>
              </a:rPr>
              <a:t>Maven Commands</a:t>
            </a:r>
            <a:endParaRPr lang="en-US" sz="2000" u="none" strike="noStrike" cap="none" dirty="0">
              <a:solidFill>
                <a:schemeClr val="accent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6425165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210833" y="159908"/>
            <a:ext cx="9831977" cy="1025980"/>
          </a:xfrm>
          <a:prstGeom prst="rect">
            <a:avLst/>
          </a:prstGeom>
          <a:noFill/>
          <a:ln>
            <a:noFill/>
          </a:ln>
        </p:spPr>
        <p:txBody>
          <a:bodyPr spcFirstLastPara="1" wrap="square" lIns="0" tIns="45700" rIns="91425" bIns="45700" anchor="b" anchorCtr="1">
            <a:noAutofit/>
          </a:bodyPr>
          <a:lstStyle/>
          <a:p>
            <a:pPr marL="0" marR="0" lvl="0" indent="0" algn="ctr" rtl="0">
              <a:lnSpc>
                <a:spcPct val="70000"/>
              </a:lnSpc>
              <a:spcBef>
                <a:spcPts val="0"/>
              </a:spcBef>
              <a:spcAft>
                <a:spcPts val="0"/>
              </a:spcAft>
              <a:buClr>
                <a:srgbClr val="000000"/>
              </a:buClr>
              <a:buSzPts val="3600"/>
              <a:buFont typeface="Arial Narrow"/>
              <a:buNone/>
            </a:pPr>
            <a:r>
              <a:rPr lang="en-US" dirty="0">
                <a:solidFill>
                  <a:schemeClr val="accent1"/>
                </a:solidFill>
              </a:rPr>
              <a:t>Maven</a:t>
            </a:r>
            <a:r>
              <a:rPr lang="en-US" dirty="0"/>
              <a:t> – Maven Commands</a:t>
            </a:r>
            <a:endParaRPr sz="3600" b="1" i="0" u="none" strike="noStrike" cap="none" dirty="0">
              <a:solidFill>
                <a:srgbClr val="000000"/>
              </a:solidFill>
              <a:latin typeface="Arial Narrow"/>
              <a:ea typeface="Arial Narrow"/>
              <a:cs typeface="Arial Narrow"/>
              <a:sym typeface="Arial Narrow"/>
            </a:endParaRPr>
          </a:p>
        </p:txBody>
      </p:sp>
      <p:sp>
        <p:nvSpPr>
          <p:cNvPr id="11" name="Rectangle 10"/>
          <p:cNvSpPr/>
          <p:nvPr/>
        </p:nvSpPr>
        <p:spPr>
          <a:xfrm>
            <a:off x="810303" y="1393182"/>
            <a:ext cx="7339398" cy="4832092"/>
          </a:xfrm>
          <a:prstGeom prst="rect">
            <a:avLst/>
          </a:prstGeom>
        </p:spPr>
        <p:txBody>
          <a:bodyPr wrap="square">
            <a:spAutoFit/>
          </a:bodyPr>
          <a:lstStyle/>
          <a:p>
            <a:pPr lvl="1"/>
            <a:r>
              <a:rPr lang="en-GB" dirty="0">
                <a:solidFill>
                  <a:schemeClr val="tx1"/>
                </a:solidFill>
                <a:latin typeface="+mn-lt"/>
              </a:rPr>
              <a:t>Maven uses lifecycle phases or steps that clearly define the process of building and distributing an artifact:</a:t>
            </a:r>
          </a:p>
          <a:p>
            <a:pPr lvl="1"/>
            <a:endParaRPr lang="en-GB" dirty="0">
              <a:solidFill>
                <a:schemeClr val="tx1"/>
              </a:solidFill>
              <a:latin typeface="+mn-lt"/>
            </a:endParaRPr>
          </a:p>
          <a:p>
            <a:pPr lvl="1"/>
            <a:r>
              <a:rPr lang="en-GB" b="1" dirty="0" err="1">
                <a:solidFill>
                  <a:schemeClr val="tx1"/>
                </a:solidFill>
                <a:latin typeface="+mn-lt"/>
              </a:rPr>
              <a:t>mvn</a:t>
            </a:r>
            <a:r>
              <a:rPr lang="en-GB" b="1" dirty="0">
                <a:solidFill>
                  <a:schemeClr val="tx1"/>
                </a:solidFill>
                <a:latin typeface="+mn-lt"/>
              </a:rPr>
              <a:t> clean </a:t>
            </a:r>
            <a:r>
              <a:rPr lang="en-GB" dirty="0">
                <a:solidFill>
                  <a:schemeClr val="tx1"/>
                </a:solidFill>
                <a:latin typeface="+mn-lt"/>
              </a:rPr>
              <a:t>– performs the project </a:t>
            </a:r>
            <a:r>
              <a:rPr lang="en-GB" dirty="0" err="1">
                <a:solidFill>
                  <a:schemeClr val="tx1"/>
                </a:solidFill>
                <a:latin typeface="+mn-lt"/>
              </a:rPr>
              <a:t>cleanup</a:t>
            </a:r>
            <a:r>
              <a:rPr lang="en-GB" dirty="0">
                <a:solidFill>
                  <a:schemeClr val="tx1"/>
                </a:solidFill>
                <a:latin typeface="+mn-lt"/>
              </a:rPr>
              <a:t>, such as deleting the “target” folder</a:t>
            </a:r>
            <a:br>
              <a:rPr lang="en-GB" dirty="0">
                <a:solidFill>
                  <a:schemeClr val="tx1"/>
                </a:solidFill>
                <a:latin typeface="+mn-lt"/>
              </a:rPr>
            </a:br>
            <a:endParaRPr lang="en-GB" dirty="0">
              <a:solidFill>
                <a:schemeClr val="tx1"/>
              </a:solidFill>
              <a:latin typeface="+mn-lt"/>
            </a:endParaRPr>
          </a:p>
          <a:p>
            <a:pPr lvl="1"/>
            <a:r>
              <a:rPr lang="en-GB" b="1" dirty="0" err="1">
                <a:solidFill>
                  <a:schemeClr val="tx1"/>
                </a:solidFill>
                <a:latin typeface="+mn-lt"/>
              </a:rPr>
              <a:t>mvn</a:t>
            </a:r>
            <a:r>
              <a:rPr lang="en-GB" b="1" dirty="0">
                <a:solidFill>
                  <a:schemeClr val="tx1"/>
                </a:solidFill>
                <a:latin typeface="+mn-lt"/>
              </a:rPr>
              <a:t> validate </a:t>
            </a:r>
            <a:r>
              <a:rPr lang="en-GB" dirty="0">
                <a:solidFill>
                  <a:schemeClr val="tx1"/>
                </a:solidFill>
                <a:latin typeface="+mn-lt"/>
              </a:rPr>
              <a:t>– </a:t>
            </a:r>
            <a:r>
              <a:rPr lang="en-US" dirty="0">
                <a:solidFill>
                  <a:schemeClr val="tx1"/>
                </a:solidFill>
                <a:latin typeface="+mn-lt"/>
              </a:rPr>
              <a:t>validate the project is correct and all necessary information is available to complete a build</a:t>
            </a:r>
            <a:br>
              <a:rPr lang="en-US" dirty="0">
                <a:solidFill>
                  <a:schemeClr val="tx1"/>
                </a:solidFill>
                <a:latin typeface="+mn-lt"/>
              </a:rPr>
            </a:br>
            <a:endParaRPr lang="en-US" dirty="0">
              <a:solidFill>
                <a:schemeClr val="tx1"/>
              </a:solidFill>
              <a:latin typeface="+mn-lt"/>
            </a:endParaRPr>
          </a:p>
          <a:p>
            <a:pPr lvl="1"/>
            <a:r>
              <a:rPr lang="en-US" b="1" dirty="0" err="1">
                <a:solidFill>
                  <a:schemeClr val="tx1"/>
                </a:solidFill>
                <a:latin typeface="+mn-lt"/>
              </a:rPr>
              <a:t>mvn</a:t>
            </a:r>
            <a:r>
              <a:rPr lang="en-US" b="1" dirty="0">
                <a:solidFill>
                  <a:schemeClr val="tx1"/>
                </a:solidFill>
                <a:latin typeface="+mn-lt"/>
              </a:rPr>
              <a:t> compile </a:t>
            </a:r>
            <a:r>
              <a:rPr lang="en-US" dirty="0">
                <a:solidFill>
                  <a:schemeClr val="tx1"/>
                </a:solidFill>
                <a:latin typeface="+mn-lt"/>
              </a:rPr>
              <a:t>– compiles the source code of the project, generating the targets</a:t>
            </a:r>
            <a:br>
              <a:rPr lang="en-US" dirty="0">
                <a:solidFill>
                  <a:schemeClr val="tx1"/>
                </a:solidFill>
                <a:latin typeface="+mn-lt"/>
              </a:rPr>
            </a:br>
            <a:endParaRPr lang="en-US" dirty="0">
              <a:solidFill>
                <a:schemeClr val="tx1"/>
              </a:solidFill>
              <a:latin typeface="+mn-lt"/>
            </a:endParaRPr>
          </a:p>
          <a:p>
            <a:pPr lvl="1"/>
            <a:r>
              <a:rPr lang="en-GB" b="1" dirty="0" err="1">
                <a:solidFill>
                  <a:schemeClr val="tx1"/>
                </a:solidFill>
                <a:latin typeface="+mn-lt"/>
              </a:rPr>
              <a:t>mvn</a:t>
            </a:r>
            <a:r>
              <a:rPr lang="en-GB" b="1" dirty="0">
                <a:solidFill>
                  <a:schemeClr val="tx1"/>
                </a:solidFill>
                <a:latin typeface="+mn-lt"/>
              </a:rPr>
              <a:t> test </a:t>
            </a:r>
            <a:r>
              <a:rPr lang="en-GB" dirty="0">
                <a:solidFill>
                  <a:schemeClr val="tx1"/>
                </a:solidFill>
                <a:latin typeface="+mn-lt"/>
              </a:rPr>
              <a:t>– runs the projects tests</a:t>
            </a:r>
            <a:br>
              <a:rPr lang="en-GB" dirty="0">
                <a:solidFill>
                  <a:schemeClr val="tx1"/>
                </a:solidFill>
                <a:latin typeface="+mn-lt"/>
              </a:rPr>
            </a:br>
            <a:endParaRPr lang="en-GB" dirty="0">
              <a:solidFill>
                <a:schemeClr val="tx1"/>
              </a:solidFill>
              <a:latin typeface="+mn-lt"/>
            </a:endParaRPr>
          </a:p>
          <a:p>
            <a:pPr lvl="1"/>
            <a:r>
              <a:rPr lang="en-GB" b="1" dirty="0" err="1">
                <a:solidFill>
                  <a:schemeClr val="tx1"/>
                </a:solidFill>
                <a:latin typeface="+mn-lt"/>
              </a:rPr>
              <a:t>mvn</a:t>
            </a:r>
            <a:r>
              <a:rPr lang="en-GB" b="1" dirty="0">
                <a:solidFill>
                  <a:schemeClr val="tx1"/>
                </a:solidFill>
                <a:latin typeface="+mn-lt"/>
              </a:rPr>
              <a:t> package </a:t>
            </a:r>
            <a:r>
              <a:rPr lang="en-GB" dirty="0">
                <a:solidFill>
                  <a:schemeClr val="tx1"/>
                </a:solidFill>
                <a:latin typeface="+mn-lt"/>
              </a:rPr>
              <a:t>– packages the compiled code in a distributable format, for example a .JAR file</a:t>
            </a:r>
            <a:br>
              <a:rPr lang="en-GB" dirty="0">
                <a:solidFill>
                  <a:schemeClr val="tx1"/>
                </a:solidFill>
                <a:latin typeface="+mn-lt"/>
              </a:rPr>
            </a:br>
            <a:endParaRPr lang="en-GB" dirty="0">
              <a:solidFill>
                <a:schemeClr val="tx1"/>
              </a:solidFill>
              <a:latin typeface="+mn-lt"/>
            </a:endParaRPr>
          </a:p>
          <a:p>
            <a:pPr lvl="1"/>
            <a:r>
              <a:rPr lang="en-GB" b="1" dirty="0" err="1">
                <a:solidFill>
                  <a:schemeClr val="tx1"/>
                </a:solidFill>
                <a:latin typeface="+mn-lt"/>
              </a:rPr>
              <a:t>mvn</a:t>
            </a:r>
            <a:r>
              <a:rPr lang="en-GB" b="1" dirty="0">
                <a:solidFill>
                  <a:schemeClr val="tx1"/>
                </a:solidFill>
                <a:latin typeface="+mn-lt"/>
              </a:rPr>
              <a:t> verify </a:t>
            </a:r>
            <a:r>
              <a:rPr lang="en-GB" dirty="0">
                <a:solidFill>
                  <a:schemeClr val="tx1"/>
                </a:solidFill>
                <a:latin typeface="+mn-lt"/>
              </a:rPr>
              <a:t>– </a:t>
            </a:r>
            <a:r>
              <a:rPr lang="en-US" dirty="0">
                <a:solidFill>
                  <a:schemeClr val="tx1"/>
                </a:solidFill>
                <a:latin typeface="+mn-lt"/>
              </a:rPr>
              <a:t>run any checks on results of integration tests to ensure quality criteria are met</a:t>
            </a:r>
            <a:br>
              <a:rPr lang="en-US" dirty="0">
                <a:solidFill>
                  <a:schemeClr val="tx1"/>
                </a:solidFill>
                <a:latin typeface="+mn-lt"/>
              </a:rPr>
            </a:br>
            <a:endParaRPr lang="en-US" dirty="0">
              <a:solidFill>
                <a:schemeClr val="tx1"/>
              </a:solidFill>
              <a:latin typeface="+mn-lt"/>
            </a:endParaRPr>
          </a:p>
          <a:p>
            <a:pPr lvl="1"/>
            <a:r>
              <a:rPr lang="en-US" b="1" dirty="0" err="1">
                <a:solidFill>
                  <a:schemeClr val="tx1"/>
                </a:solidFill>
                <a:latin typeface="+mn-lt"/>
              </a:rPr>
              <a:t>mvn</a:t>
            </a:r>
            <a:r>
              <a:rPr lang="en-US" b="1" dirty="0">
                <a:solidFill>
                  <a:schemeClr val="tx1"/>
                </a:solidFill>
                <a:latin typeface="+mn-lt"/>
              </a:rPr>
              <a:t> install </a:t>
            </a:r>
            <a:r>
              <a:rPr lang="en-GB" dirty="0">
                <a:solidFill>
                  <a:schemeClr val="tx1"/>
                </a:solidFill>
                <a:latin typeface="+mn-lt"/>
              </a:rPr>
              <a:t>– install the projects package into your local repository, so you can include it as a dependency in other local projects</a:t>
            </a:r>
            <a:br>
              <a:rPr lang="en-GB" dirty="0">
                <a:solidFill>
                  <a:schemeClr val="tx1"/>
                </a:solidFill>
                <a:latin typeface="+mn-lt"/>
              </a:rPr>
            </a:br>
            <a:endParaRPr lang="en-GB" dirty="0">
              <a:solidFill>
                <a:schemeClr val="tx1"/>
              </a:solidFill>
              <a:latin typeface="+mn-lt"/>
            </a:endParaRPr>
          </a:p>
          <a:p>
            <a:pPr lvl="1"/>
            <a:r>
              <a:rPr lang="en-GB" b="1" dirty="0" err="1">
                <a:solidFill>
                  <a:schemeClr val="tx1"/>
                </a:solidFill>
                <a:latin typeface="+mn-lt"/>
              </a:rPr>
              <a:t>mvn</a:t>
            </a:r>
            <a:r>
              <a:rPr lang="en-GB" b="1" dirty="0">
                <a:solidFill>
                  <a:schemeClr val="tx1"/>
                </a:solidFill>
                <a:latin typeface="+mn-lt"/>
              </a:rPr>
              <a:t> deploy </a:t>
            </a:r>
            <a:r>
              <a:rPr lang="en-GB" dirty="0">
                <a:solidFill>
                  <a:schemeClr val="tx1"/>
                </a:solidFill>
                <a:latin typeface="+mn-lt"/>
              </a:rPr>
              <a:t>– deploys the artifacts to remote repositories so other developers can use it</a:t>
            </a:r>
          </a:p>
        </p:txBody>
      </p:sp>
      <p:pic>
        <p:nvPicPr>
          <p:cNvPr id="2050" name="Picture 2" descr="Tutorials | Vaadin">
            <a:extLst>
              <a:ext uri="{FF2B5EF4-FFF2-40B4-BE49-F238E27FC236}">
                <a16:creationId xmlns:a16="http://schemas.microsoft.com/office/drawing/2014/main" id="{25F8A8DB-61A3-4A4B-A1DF-F0AC6C82E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9701" y="1393182"/>
            <a:ext cx="3231996" cy="376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5170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chemeClr val="tx1"/>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accent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accent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364891585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210833" y="159908"/>
            <a:ext cx="9831977" cy="1025980"/>
          </a:xfrm>
          <a:prstGeom prst="rect">
            <a:avLst/>
          </a:prstGeom>
          <a:noFill/>
          <a:ln>
            <a:noFill/>
          </a:ln>
        </p:spPr>
        <p:txBody>
          <a:bodyPr spcFirstLastPara="1" wrap="square" lIns="0" tIns="45700" rIns="91425" bIns="45700" anchor="b" anchorCtr="1">
            <a:noAutofit/>
          </a:bodyPr>
          <a:lstStyle/>
          <a:p>
            <a:pPr marL="0" marR="0" lvl="0" indent="0" algn="ctr" rtl="0">
              <a:lnSpc>
                <a:spcPct val="70000"/>
              </a:lnSpc>
              <a:spcBef>
                <a:spcPts val="0"/>
              </a:spcBef>
              <a:spcAft>
                <a:spcPts val="0"/>
              </a:spcAft>
              <a:buClr>
                <a:srgbClr val="000000"/>
              </a:buClr>
              <a:buSzPts val="3600"/>
              <a:buFont typeface="Arial Narrow"/>
              <a:buNone/>
            </a:pPr>
            <a:r>
              <a:rPr lang="en-US" dirty="0">
                <a:solidFill>
                  <a:schemeClr val="accent1"/>
                </a:solidFill>
              </a:rPr>
              <a:t>Maven</a:t>
            </a:r>
            <a:r>
              <a:rPr lang="en-US" dirty="0"/>
              <a:t> – Project Structure</a:t>
            </a:r>
            <a:endParaRPr sz="3600" b="1" i="0" u="none" strike="noStrike" cap="none" dirty="0">
              <a:solidFill>
                <a:srgbClr val="000000"/>
              </a:solidFill>
              <a:latin typeface="Arial Narrow"/>
              <a:ea typeface="Arial Narrow"/>
              <a:cs typeface="Arial Narrow"/>
              <a:sym typeface="Arial Narrow"/>
            </a:endParaRPr>
          </a:p>
        </p:txBody>
      </p:sp>
      <p:sp>
        <p:nvSpPr>
          <p:cNvPr id="11" name="Rectangle 10"/>
          <p:cNvSpPr/>
          <p:nvPr/>
        </p:nvSpPr>
        <p:spPr>
          <a:xfrm>
            <a:off x="810301" y="2007786"/>
            <a:ext cx="6939903" cy="1600438"/>
          </a:xfrm>
          <a:prstGeom prst="rect">
            <a:avLst/>
          </a:prstGeom>
        </p:spPr>
        <p:txBody>
          <a:bodyPr wrap="square">
            <a:spAutoFit/>
          </a:bodyPr>
          <a:lstStyle/>
          <a:p>
            <a:pPr lvl="1"/>
            <a:r>
              <a:rPr lang="en-US" dirty="0">
                <a:solidFill>
                  <a:schemeClr val="tx1"/>
                </a:solidFill>
                <a:latin typeface="+mn-lt"/>
              </a:rPr>
              <a:t>A Maven project is characterized by its .POM file. Also, a Maven project can contain modules which are themselves Maven projects, thus creating a tree-like structure of inheritance.</a:t>
            </a:r>
          </a:p>
          <a:p>
            <a:pPr lvl="1"/>
            <a:endParaRPr lang="en-US" dirty="0">
              <a:solidFill>
                <a:schemeClr val="tx1"/>
              </a:solidFill>
              <a:latin typeface="+mn-lt"/>
            </a:endParaRPr>
          </a:p>
          <a:p>
            <a:pPr lvl="1"/>
            <a:r>
              <a:rPr lang="en-GB" dirty="0">
                <a:solidFill>
                  <a:schemeClr val="tx1"/>
                </a:solidFill>
                <a:latin typeface="+mn-lt"/>
              </a:rPr>
              <a:t>Inheritance is important since child modules inherit the parents' dependencies and properties, so dependencies and properties used across all modules can be extracted in the parent module to avoid duplication and to easily manage.</a:t>
            </a:r>
          </a:p>
        </p:txBody>
      </p:sp>
      <p:pic>
        <p:nvPicPr>
          <p:cNvPr id="3" name="Picture 2">
            <a:extLst>
              <a:ext uri="{FF2B5EF4-FFF2-40B4-BE49-F238E27FC236}">
                <a16:creationId xmlns:a16="http://schemas.microsoft.com/office/drawing/2014/main" id="{6147FEC8-277F-4403-9AF8-0C24C7723659}"/>
              </a:ext>
            </a:extLst>
          </p:cNvPr>
          <p:cNvPicPr>
            <a:picLocks noChangeAspect="1"/>
          </p:cNvPicPr>
          <p:nvPr/>
        </p:nvPicPr>
        <p:blipFill rotWithShape="1">
          <a:blip r:embed="rId3"/>
          <a:srcRect r="17202"/>
          <a:stretch/>
        </p:blipFill>
        <p:spPr>
          <a:xfrm>
            <a:off x="7778257" y="2295803"/>
            <a:ext cx="3682986" cy="2533650"/>
          </a:xfrm>
          <a:prstGeom prst="rect">
            <a:avLst/>
          </a:prstGeom>
        </p:spPr>
      </p:pic>
      <p:sp>
        <p:nvSpPr>
          <p:cNvPr id="4" name="TextBox 3">
            <a:extLst>
              <a:ext uri="{FF2B5EF4-FFF2-40B4-BE49-F238E27FC236}">
                <a16:creationId xmlns:a16="http://schemas.microsoft.com/office/drawing/2014/main" id="{32A2B949-9779-49FF-9F44-D40999F50C5B}"/>
              </a:ext>
            </a:extLst>
          </p:cNvPr>
          <p:cNvSpPr txBox="1"/>
          <p:nvPr/>
        </p:nvSpPr>
        <p:spPr>
          <a:xfrm>
            <a:off x="9303798" y="4968733"/>
            <a:ext cx="631904" cy="307777"/>
          </a:xfrm>
          <a:prstGeom prst="rect">
            <a:avLst/>
          </a:prstGeom>
          <a:noFill/>
        </p:spPr>
        <p:txBody>
          <a:bodyPr wrap="none" rtlCol="0">
            <a:spAutoFit/>
          </a:bodyPr>
          <a:lstStyle/>
          <a:p>
            <a:r>
              <a:rPr lang="en-US" dirty="0"/>
              <a:t>Fig. 1</a:t>
            </a:r>
            <a:endParaRPr lang="ro-RO" dirty="0"/>
          </a:p>
        </p:txBody>
      </p:sp>
      <p:sp>
        <p:nvSpPr>
          <p:cNvPr id="8" name="Rectangle 7">
            <a:extLst>
              <a:ext uri="{FF2B5EF4-FFF2-40B4-BE49-F238E27FC236}">
                <a16:creationId xmlns:a16="http://schemas.microsoft.com/office/drawing/2014/main" id="{A3983C89-6F59-493B-AC67-E9FCFB241BCB}"/>
              </a:ext>
            </a:extLst>
          </p:cNvPr>
          <p:cNvSpPr/>
          <p:nvPr/>
        </p:nvSpPr>
        <p:spPr>
          <a:xfrm>
            <a:off x="810301" y="4276235"/>
            <a:ext cx="6939903" cy="1384995"/>
          </a:xfrm>
          <a:prstGeom prst="rect">
            <a:avLst/>
          </a:prstGeom>
        </p:spPr>
        <p:txBody>
          <a:bodyPr wrap="square">
            <a:spAutoFit/>
          </a:bodyPr>
          <a:lstStyle/>
          <a:p>
            <a:pPr lvl="1"/>
            <a:r>
              <a:rPr lang="en-GB" dirty="0">
                <a:solidFill>
                  <a:schemeClr val="tx1"/>
                </a:solidFill>
                <a:latin typeface="+mn-lt"/>
              </a:rPr>
              <a:t>For instance, in figure 1 we have a parent project called ‘</a:t>
            </a:r>
            <a:r>
              <a:rPr lang="en-GB" b="1" dirty="0" err="1">
                <a:solidFill>
                  <a:schemeClr val="tx1"/>
                </a:solidFill>
                <a:latin typeface="+mn-lt"/>
              </a:rPr>
              <a:t>mavenTraining</a:t>
            </a:r>
            <a:r>
              <a:rPr lang="en-GB" b="1" dirty="0">
                <a:solidFill>
                  <a:schemeClr val="tx1"/>
                </a:solidFill>
                <a:latin typeface="+mn-lt"/>
              </a:rPr>
              <a:t>’</a:t>
            </a:r>
            <a:r>
              <a:rPr lang="en-GB" dirty="0">
                <a:solidFill>
                  <a:schemeClr val="tx1"/>
                </a:solidFill>
                <a:latin typeface="+mn-lt"/>
              </a:rPr>
              <a:t>, with its own sources folder and pom file, and two child modules, ‘</a:t>
            </a:r>
            <a:r>
              <a:rPr lang="en-GB" b="1" dirty="0" err="1">
                <a:solidFill>
                  <a:schemeClr val="tx1"/>
                </a:solidFill>
                <a:latin typeface="+mn-lt"/>
              </a:rPr>
              <a:t>moduleA</a:t>
            </a:r>
            <a:r>
              <a:rPr lang="en-GB" dirty="0">
                <a:solidFill>
                  <a:schemeClr val="tx1"/>
                </a:solidFill>
                <a:latin typeface="+mn-lt"/>
              </a:rPr>
              <a:t>’ and ‘</a:t>
            </a:r>
            <a:r>
              <a:rPr lang="en-GB" b="1" dirty="0" err="1">
                <a:solidFill>
                  <a:schemeClr val="tx1"/>
                </a:solidFill>
                <a:latin typeface="+mn-lt"/>
              </a:rPr>
              <a:t>moduleB</a:t>
            </a:r>
            <a:r>
              <a:rPr lang="en-GB" dirty="0">
                <a:solidFill>
                  <a:schemeClr val="tx1"/>
                </a:solidFill>
                <a:latin typeface="+mn-lt"/>
              </a:rPr>
              <a:t>’ that have their own sources and poms.</a:t>
            </a:r>
          </a:p>
          <a:p>
            <a:pPr lvl="1"/>
            <a:endParaRPr lang="en-GB" dirty="0">
              <a:solidFill>
                <a:schemeClr val="tx1"/>
              </a:solidFill>
              <a:latin typeface="+mn-lt"/>
            </a:endParaRPr>
          </a:p>
          <a:p>
            <a:pPr lvl="1"/>
            <a:r>
              <a:rPr lang="en-GB" dirty="0">
                <a:solidFill>
                  <a:schemeClr val="tx1"/>
                </a:solidFill>
                <a:latin typeface="+mn-lt"/>
              </a:rPr>
              <a:t>Any properties and dependencies that </a:t>
            </a:r>
            <a:r>
              <a:rPr lang="en-GB" b="1" dirty="0" err="1">
                <a:solidFill>
                  <a:schemeClr val="tx1"/>
                </a:solidFill>
                <a:latin typeface="+mn-lt"/>
              </a:rPr>
              <a:t>mavenTraining</a:t>
            </a:r>
            <a:r>
              <a:rPr lang="en-GB" dirty="0">
                <a:solidFill>
                  <a:schemeClr val="tx1"/>
                </a:solidFill>
                <a:latin typeface="+mn-lt"/>
              </a:rPr>
              <a:t> have will be inherited by its children modules. </a:t>
            </a:r>
          </a:p>
        </p:txBody>
      </p:sp>
    </p:spTree>
    <p:extLst>
      <p:ext uri="{BB962C8B-B14F-4D97-AF65-F5344CB8AC3E}">
        <p14:creationId xmlns:p14="http://schemas.microsoft.com/office/powerpoint/2010/main" val="27428886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chemeClr val="tx1"/>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accent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accent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64900948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210833" y="159908"/>
            <a:ext cx="9831977" cy="1025980"/>
          </a:xfrm>
          <a:prstGeom prst="rect">
            <a:avLst/>
          </a:prstGeom>
          <a:noFill/>
          <a:ln>
            <a:noFill/>
          </a:ln>
        </p:spPr>
        <p:txBody>
          <a:bodyPr spcFirstLastPara="1" wrap="square" lIns="0" tIns="45700" rIns="91425" bIns="45700" anchor="b" anchorCtr="1">
            <a:noAutofit/>
          </a:bodyPr>
          <a:lstStyle/>
          <a:p>
            <a:pPr marL="0" marR="0" lvl="0" indent="0" algn="ctr" rtl="0">
              <a:lnSpc>
                <a:spcPct val="70000"/>
              </a:lnSpc>
              <a:spcBef>
                <a:spcPts val="0"/>
              </a:spcBef>
              <a:spcAft>
                <a:spcPts val="0"/>
              </a:spcAft>
              <a:buClr>
                <a:srgbClr val="000000"/>
              </a:buClr>
              <a:buSzPts val="3600"/>
              <a:buFont typeface="Arial Narrow"/>
              <a:buNone/>
            </a:pPr>
            <a:r>
              <a:rPr lang="en-US" dirty="0">
                <a:solidFill>
                  <a:schemeClr val="accent1"/>
                </a:solidFill>
              </a:rPr>
              <a:t>Maven</a:t>
            </a:r>
            <a:r>
              <a:rPr lang="en-US" dirty="0"/>
              <a:t> – POM Files</a:t>
            </a:r>
            <a:endParaRPr sz="3600" b="1" i="0" u="none" strike="noStrike" cap="none" dirty="0">
              <a:solidFill>
                <a:srgbClr val="000000"/>
              </a:solidFill>
              <a:latin typeface="Arial Narrow"/>
              <a:ea typeface="Arial Narrow"/>
              <a:cs typeface="Arial Narrow"/>
              <a:sym typeface="Arial Narrow"/>
            </a:endParaRPr>
          </a:p>
        </p:txBody>
      </p:sp>
      <p:sp>
        <p:nvSpPr>
          <p:cNvPr id="11" name="Rectangle 10"/>
          <p:cNvSpPr/>
          <p:nvPr/>
        </p:nvSpPr>
        <p:spPr>
          <a:xfrm>
            <a:off x="810301" y="2336260"/>
            <a:ext cx="9612083" cy="2031325"/>
          </a:xfrm>
          <a:prstGeom prst="rect">
            <a:avLst/>
          </a:prstGeom>
        </p:spPr>
        <p:txBody>
          <a:bodyPr wrap="square">
            <a:spAutoFit/>
          </a:bodyPr>
          <a:lstStyle/>
          <a:p>
            <a:pPr lvl="1"/>
            <a:r>
              <a:rPr lang="en-US" dirty="0">
                <a:solidFill>
                  <a:schemeClr val="tx1"/>
                </a:solidFill>
                <a:latin typeface="+mn-lt"/>
              </a:rPr>
              <a:t>A POM file is an XML file that defines a Maven project. Among many others, the POM files include:</a:t>
            </a:r>
          </a:p>
          <a:p>
            <a:pPr lvl="1"/>
            <a:endParaRPr lang="en-US" dirty="0">
              <a:solidFill>
                <a:schemeClr val="tx1"/>
              </a:solidFill>
              <a:latin typeface="+mn-lt"/>
            </a:endParaRPr>
          </a:p>
          <a:p>
            <a:pPr marL="285750" lvl="1" indent="-285750">
              <a:buFont typeface="Arial" panose="020B0604020202020204" pitchFamily="34" charset="0"/>
              <a:buChar char="•"/>
            </a:pPr>
            <a:r>
              <a:rPr lang="en-US" dirty="0">
                <a:solidFill>
                  <a:schemeClr val="tx1"/>
                </a:solidFill>
                <a:latin typeface="+mn-lt"/>
              </a:rPr>
              <a:t>Group id, artifact id and version used to identify the project within a repository. This way other projects can use ours as a dependency.</a:t>
            </a:r>
          </a:p>
          <a:p>
            <a:pPr marL="285750" lvl="1" indent="-285750">
              <a:buFont typeface="Arial" panose="020B0604020202020204" pitchFamily="34" charset="0"/>
              <a:buChar char="•"/>
            </a:pPr>
            <a:r>
              <a:rPr lang="en-US" dirty="0">
                <a:solidFill>
                  <a:schemeClr val="tx1"/>
                </a:solidFill>
                <a:latin typeface="+mn-lt"/>
              </a:rPr>
              <a:t>Information about the project, like a name, description, license, contributors</a:t>
            </a:r>
          </a:p>
          <a:p>
            <a:pPr marL="285750" lvl="1" indent="-285750">
              <a:buFont typeface="Arial" panose="020B0604020202020204" pitchFamily="34" charset="0"/>
              <a:buChar char="•"/>
            </a:pPr>
            <a:r>
              <a:rPr lang="en-US" dirty="0">
                <a:solidFill>
                  <a:schemeClr val="tx1"/>
                </a:solidFill>
                <a:latin typeface="+mn-lt"/>
              </a:rPr>
              <a:t>Packaging instructions that tell Maven how to package our project (POM, JAR, WAR, </a:t>
            </a:r>
            <a:r>
              <a:rPr lang="en-US" dirty="0" err="1">
                <a:solidFill>
                  <a:schemeClr val="tx1"/>
                </a:solidFill>
                <a:latin typeface="+mn-lt"/>
              </a:rPr>
              <a:t>etc</a:t>
            </a:r>
            <a:r>
              <a:rPr lang="en-US" dirty="0">
                <a:solidFill>
                  <a:schemeClr val="tx1"/>
                </a:solidFill>
                <a:latin typeface="+mn-lt"/>
              </a:rPr>
              <a:t>)</a:t>
            </a:r>
            <a:endParaRPr lang="en-GB" dirty="0">
              <a:solidFill>
                <a:schemeClr val="tx1"/>
              </a:solidFill>
              <a:latin typeface="+mn-lt"/>
            </a:endParaRPr>
          </a:p>
          <a:p>
            <a:pPr marL="285750" lvl="1" indent="-285750">
              <a:buFont typeface="Arial" panose="020B0604020202020204" pitchFamily="34" charset="0"/>
              <a:buChar char="•"/>
            </a:pPr>
            <a:r>
              <a:rPr lang="en-GB" dirty="0">
                <a:solidFill>
                  <a:schemeClr val="tx1"/>
                </a:solidFill>
                <a:latin typeface="+mn-lt"/>
              </a:rPr>
              <a:t>The list of modules that the project includes and the projects’ parent (if it has one)</a:t>
            </a:r>
          </a:p>
          <a:p>
            <a:pPr marL="285750" lvl="1" indent="-285750">
              <a:buFont typeface="Arial" panose="020B0604020202020204" pitchFamily="34" charset="0"/>
              <a:buChar char="•"/>
            </a:pPr>
            <a:r>
              <a:rPr lang="en-GB" dirty="0">
                <a:solidFill>
                  <a:schemeClr val="tx1"/>
                </a:solidFill>
                <a:latin typeface="+mn-lt"/>
              </a:rPr>
              <a:t>The projects dependencies identified by their group ids, artifact ids and versions</a:t>
            </a:r>
          </a:p>
          <a:p>
            <a:pPr marL="285750" lvl="1" indent="-285750">
              <a:buFont typeface="Arial" panose="020B0604020202020204" pitchFamily="34" charset="0"/>
              <a:buChar char="•"/>
            </a:pPr>
            <a:r>
              <a:rPr lang="en-GB" dirty="0">
                <a:solidFill>
                  <a:schemeClr val="tx1"/>
                </a:solidFill>
                <a:latin typeface="+mn-lt"/>
              </a:rPr>
              <a:t>The projects build settings, like the plugins to use to build the projects</a:t>
            </a:r>
          </a:p>
        </p:txBody>
      </p:sp>
    </p:spTree>
    <p:extLst>
      <p:ext uri="{BB962C8B-B14F-4D97-AF65-F5344CB8AC3E}">
        <p14:creationId xmlns:p14="http://schemas.microsoft.com/office/powerpoint/2010/main" val="81888258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rgbClr val="FF0000"/>
                </a:solidFill>
              </a:rPr>
              <a:t>Git</a:t>
            </a:r>
          </a:p>
          <a:p>
            <a:pPr lvl="1" indent="-457200">
              <a:spcBef>
                <a:spcPts val="0"/>
              </a:spcBef>
              <a:buSzPts val="3300"/>
              <a:buFont typeface="Noto Sans Symbols"/>
              <a:buChar char="▪"/>
            </a:pPr>
            <a:r>
              <a:rPr lang="en-US" sz="2000" dirty="0">
                <a:solidFill>
                  <a:srgbClr val="FF0000"/>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endParaRPr lang="en-US" sz="2000" dirty="0">
              <a:solidFill>
                <a:schemeClr val="accent1"/>
              </a:solidFill>
            </a:endParaRP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tx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250621046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210833" y="159908"/>
            <a:ext cx="9831977" cy="1025980"/>
          </a:xfrm>
          <a:prstGeom prst="rect">
            <a:avLst/>
          </a:prstGeom>
          <a:noFill/>
          <a:ln>
            <a:noFill/>
          </a:ln>
        </p:spPr>
        <p:txBody>
          <a:bodyPr spcFirstLastPara="1" wrap="square" lIns="0" tIns="45700" rIns="91425" bIns="45700" anchor="b" anchorCtr="1">
            <a:noAutofit/>
          </a:bodyPr>
          <a:lstStyle/>
          <a:p>
            <a:pPr marL="0" marR="0" lvl="0" indent="0" algn="ctr" rtl="0">
              <a:lnSpc>
                <a:spcPct val="70000"/>
              </a:lnSpc>
              <a:spcBef>
                <a:spcPts val="0"/>
              </a:spcBef>
              <a:spcAft>
                <a:spcPts val="0"/>
              </a:spcAft>
              <a:buClr>
                <a:srgbClr val="000000"/>
              </a:buClr>
              <a:buSzPts val="3600"/>
              <a:buFont typeface="Arial Narrow"/>
              <a:buNone/>
            </a:pPr>
            <a:r>
              <a:rPr lang="en-US" dirty="0">
                <a:solidFill>
                  <a:schemeClr val="accent1"/>
                </a:solidFill>
              </a:rPr>
              <a:t>Maven</a:t>
            </a:r>
            <a:r>
              <a:rPr lang="en-US" dirty="0"/>
              <a:t> – POM Files</a:t>
            </a:r>
            <a:endParaRPr sz="3600" b="1" i="0" u="none" strike="noStrike" cap="none" dirty="0">
              <a:solidFill>
                <a:srgbClr val="000000"/>
              </a:solidFill>
              <a:latin typeface="Arial Narrow"/>
              <a:ea typeface="Arial Narrow"/>
              <a:cs typeface="Arial Narrow"/>
              <a:sym typeface="Arial Narrow"/>
            </a:endParaRPr>
          </a:p>
        </p:txBody>
      </p:sp>
      <p:pic>
        <p:nvPicPr>
          <p:cNvPr id="3" name="Picture 2">
            <a:extLst>
              <a:ext uri="{FF2B5EF4-FFF2-40B4-BE49-F238E27FC236}">
                <a16:creationId xmlns:a16="http://schemas.microsoft.com/office/drawing/2014/main" id="{9F4B392D-4E51-48EC-B8E7-0D726E52D708}"/>
              </a:ext>
            </a:extLst>
          </p:cNvPr>
          <p:cNvPicPr>
            <a:picLocks noChangeAspect="1"/>
          </p:cNvPicPr>
          <p:nvPr/>
        </p:nvPicPr>
        <p:blipFill>
          <a:blip r:embed="rId3"/>
          <a:stretch>
            <a:fillRect/>
          </a:stretch>
        </p:blipFill>
        <p:spPr>
          <a:xfrm>
            <a:off x="801071" y="1967725"/>
            <a:ext cx="4162425" cy="1628775"/>
          </a:xfrm>
          <a:prstGeom prst="rect">
            <a:avLst/>
          </a:prstGeom>
        </p:spPr>
      </p:pic>
      <p:pic>
        <p:nvPicPr>
          <p:cNvPr id="5" name="Picture 4">
            <a:extLst>
              <a:ext uri="{FF2B5EF4-FFF2-40B4-BE49-F238E27FC236}">
                <a16:creationId xmlns:a16="http://schemas.microsoft.com/office/drawing/2014/main" id="{46BF448A-8687-4ED9-9F9E-0DD233ADF55F}"/>
              </a:ext>
            </a:extLst>
          </p:cNvPr>
          <p:cNvPicPr>
            <a:picLocks noChangeAspect="1"/>
          </p:cNvPicPr>
          <p:nvPr/>
        </p:nvPicPr>
        <p:blipFill>
          <a:blip r:embed="rId4"/>
          <a:stretch>
            <a:fillRect/>
          </a:stretch>
        </p:blipFill>
        <p:spPr>
          <a:xfrm>
            <a:off x="7709101" y="1967725"/>
            <a:ext cx="3752850" cy="1428750"/>
          </a:xfrm>
          <a:prstGeom prst="rect">
            <a:avLst/>
          </a:prstGeom>
        </p:spPr>
      </p:pic>
      <p:pic>
        <p:nvPicPr>
          <p:cNvPr id="7" name="Picture 6">
            <a:extLst>
              <a:ext uri="{FF2B5EF4-FFF2-40B4-BE49-F238E27FC236}">
                <a16:creationId xmlns:a16="http://schemas.microsoft.com/office/drawing/2014/main" id="{F14134AB-E814-46FC-A913-6D02D51F12E4}"/>
              </a:ext>
            </a:extLst>
          </p:cNvPr>
          <p:cNvPicPr>
            <a:picLocks noChangeAspect="1"/>
          </p:cNvPicPr>
          <p:nvPr/>
        </p:nvPicPr>
        <p:blipFill>
          <a:blip r:embed="rId5"/>
          <a:stretch>
            <a:fillRect/>
          </a:stretch>
        </p:blipFill>
        <p:spPr>
          <a:xfrm>
            <a:off x="3755023" y="3980029"/>
            <a:ext cx="4752975" cy="2019300"/>
          </a:xfrm>
          <a:prstGeom prst="rect">
            <a:avLst/>
          </a:prstGeom>
        </p:spPr>
      </p:pic>
      <p:sp>
        <p:nvSpPr>
          <p:cNvPr id="8" name="TextBox 7">
            <a:extLst>
              <a:ext uri="{FF2B5EF4-FFF2-40B4-BE49-F238E27FC236}">
                <a16:creationId xmlns:a16="http://schemas.microsoft.com/office/drawing/2014/main" id="{D512A619-40F5-4689-A658-30E3F22C2412}"/>
              </a:ext>
            </a:extLst>
          </p:cNvPr>
          <p:cNvSpPr txBox="1"/>
          <p:nvPr/>
        </p:nvSpPr>
        <p:spPr>
          <a:xfrm>
            <a:off x="1102789" y="3672252"/>
            <a:ext cx="3558988" cy="307777"/>
          </a:xfrm>
          <a:prstGeom prst="rect">
            <a:avLst/>
          </a:prstGeom>
          <a:noFill/>
        </p:spPr>
        <p:txBody>
          <a:bodyPr wrap="none" rtlCol="0">
            <a:spAutoFit/>
          </a:bodyPr>
          <a:lstStyle/>
          <a:p>
            <a:r>
              <a:rPr lang="en-US" dirty="0"/>
              <a:t>Projects information as well as its modules</a:t>
            </a:r>
            <a:endParaRPr lang="ro-RO" dirty="0"/>
          </a:p>
        </p:txBody>
      </p:sp>
      <p:sp>
        <p:nvSpPr>
          <p:cNvPr id="12" name="TextBox 11">
            <a:extLst>
              <a:ext uri="{FF2B5EF4-FFF2-40B4-BE49-F238E27FC236}">
                <a16:creationId xmlns:a16="http://schemas.microsoft.com/office/drawing/2014/main" id="{4B9623D5-DA1B-43BC-AD07-94A089B013E7}"/>
              </a:ext>
            </a:extLst>
          </p:cNvPr>
          <p:cNvSpPr txBox="1"/>
          <p:nvPr/>
        </p:nvSpPr>
        <p:spPr>
          <a:xfrm>
            <a:off x="8419181" y="3414186"/>
            <a:ext cx="2332690" cy="307777"/>
          </a:xfrm>
          <a:prstGeom prst="rect">
            <a:avLst/>
          </a:prstGeom>
          <a:noFill/>
        </p:spPr>
        <p:txBody>
          <a:bodyPr wrap="none" rtlCol="0">
            <a:spAutoFit/>
          </a:bodyPr>
          <a:lstStyle/>
          <a:p>
            <a:r>
              <a:rPr lang="en-US" dirty="0"/>
              <a:t>The projects dependencies</a:t>
            </a:r>
            <a:endParaRPr lang="ro-RO" dirty="0"/>
          </a:p>
        </p:txBody>
      </p:sp>
      <p:sp>
        <p:nvSpPr>
          <p:cNvPr id="13" name="TextBox 12">
            <a:extLst>
              <a:ext uri="{FF2B5EF4-FFF2-40B4-BE49-F238E27FC236}">
                <a16:creationId xmlns:a16="http://schemas.microsoft.com/office/drawing/2014/main" id="{C4293806-262F-4A58-B355-ACB5468306E4}"/>
              </a:ext>
            </a:extLst>
          </p:cNvPr>
          <p:cNvSpPr txBox="1"/>
          <p:nvPr/>
        </p:nvSpPr>
        <p:spPr>
          <a:xfrm>
            <a:off x="5238477" y="5999329"/>
            <a:ext cx="1786066" cy="307777"/>
          </a:xfrm>
          <a:prstGeom prst="rect">
            <a:avLst/>
          </a:prstGeom>
          <a:noFill/>
        </p:spPr>
        <p:txBody>
          <a:bodyPr wrap="none" rtlCol="0">
            <a:spAutoFit/>
          </a:bodyPr>
          <a:lstStyle/>
          <a:p>
            <a:r>
              <a:rPr lang="en-US" dirty="0"/>
              <a:t>The projects plugins</a:t>
            </a:r>
            <a:endParaRPr lang="ro-RO" dirty="0"/>
          </a:p>
        </p:txBody>
      </p:sp>
      <p:sp>
        <p:nvSpPr>
          <p:cNvPr id="14" name="TextBox 13">
            <a:extLst>
              <a:ext uri="{FF2B5EF4-FFF2-40B4-BE49-F238E27FC236}">
                <a16:creationId xmlns:a16="http://schemas.microsoft.com/office/drawing/2014/main" id="{8D3BBA95-E22D-41E2-B4B8-47494DC687FE}"/>
              </a:ext>
            </a:extLst>
          </p:cNvPr>
          <p:cNvSpPr txBox="1"/>
          <p:nvPr/>
        </p:nvSpPr>
        <p:spPr>
          <a:xfrm>
            <a:off x="5315541" y="1443954"/>
            <a:ext cx="1622560" cy="461665"/>
          </a:xfrm>
          <a:prstGeom prst="rect">
            <a:avLst/>
          </a:prstGeom>
          <a:noFill/>
        </p:spPr>
        <p:txBody>
          <a:bodyPr wrap="none" rtlCol="0">
            <a:spAutoFit/>
          </a:bodyPr>
          <a:lstStyle/>
          <a:p>
            <a:r>
              <a:rPr lang="en-US" sz="2400" b="1" dirty="0">
                <a:solidFill>
                  <a:schemeClr val="accent1"/>
                </a:solidFill>
              </a:rPr>
              <a:t>Examples</a:t>
            </a:r>
            <a:endParaRPr lang="ro-RO" sz="1800" b="1" dirty="0">
              <a:solidFill>
                <a:schemeClr val="accent1"/>
              </a:solidFill>
            </a:endParaRPr>
          </a:p>
        </p:txBody>
      </p:sp>
    </p:spTree>
    <p:extLst>
      <p:ext uri="{BB962C8B-B14F-4D97-AF65-F5344CB8AC3E}">
        <p14:creationId xmlns:p14="http://schemas.microsoft.com/office/powerpoint/2010/main" val="420625140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chemeClr val="tx1"/>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accent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accent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accent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306238151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210833" y="159908"/>
            <a:ext cx="9831977" cy="1025980"/>
          </a:xfrm>
          <a:prstGeom prst="rect">
            <a:avLst/>
          </a:prstGeom>
          <a:noFill/>
          <a:ln>
            <a:noFill/>
          </a:ln>
        </p:spPr>
        <p:txBody>
          <a:bodyPr spcFirstLastPara="1" wrap="square" lIns="0" tIns="45700" rIns="91425" bIns="45700" anchor="b" anchorCtr="1">
            <a:noAutofit/>
          </a:bodyPr>
          <a:lstStyle/>
          <a:p>
            <a:pPr marL="0" marR="0" lvl="0" indent="0" algn="ctr" rtl="0">
              <a:lnSpc>
                <a:spcPct val="70000"/>
              </a:lnSpc>
              <a:spcBef>
                <a:spcPts val="0"/>
              </a:spcBef>
              <a:spcAft>
                <a:spcPts val="0"/>
              </a:spcAft>
              <a:buClr>
                <a:srgbClr val="000000"/>
              </a:buClr>
              <a:buSzPts val="3600"/>
              <a:buFont typeface="Arial Narrow"/>
              <a:buNone/>
            </a:pPr>
            <a:r>
              <a:rPr lang="en-US" dirty="0">
                <a:solidFill>
                  <a:schemeClr val="accent1"/>
                </a:solidFill>
              </a:rPr>
              <a:t>Maven</a:t>
            </a:r>
            <a:r>
              <a:rPr lang="en-US" dirty="0"/>
              <a:t> – Dependency Management</a:t>
            </a:r>
            <a:endParaRPr sz="3600" b="1" i="0" u="none" strike="noStrike" cap="none" dirty="0">
              <a:solidFill>
                <a:srgbClr val="000000"/>
              </a:solidFill>
              <a:latin typeface="Arial Narrow"/>
              <a:ea typeface="Arial Narrow"/>
              <a:cs typeface="Arial Narrow"/>
              <a:sym typeface="Arial Narrow"/>
            </a:endParaRPr>
          </a:p>
        </p:txBody>
      </p:sp>
      <p:sp>
        <p:nvSpPr>
          <p:cNvPr id="8" name="Rectangle 7">
            <a:extLst>
              <a:ext uri="{FF2B5EF4-FFF2-40B4-BE49-F238E27FC236}">
                <a16:creationId xmlns:a16="http://schemas.microsoft.com/office/drawing/2014/main" id="{1F44035C-6DD7-4133-BD9E-563AD34ECE3A}"/>
              </a:ext>
            </a:extLst>
          </p:cNvPr>
          <p:cNvSpPr/>
          <p:nvPr/>
        </p:nvSpPr>
        <p:spPr>
          <a:xfrm>
            <a:off x="792545" y="1599413"/>
            <a:ext cx="9612083" cy="2677656"/>
          </a:xfrm>
          <a:prstGeom prst="rect">
            <a:avLst/>
          </a:prstGeom>
        </p:spPr>
        <p:txBody>
          <a:bodyPr wrap="square">
            <a:spAutoFit/>
          </a:bodyPr>
          <a:lstStyle/>
          <a:p>
            <a:pPr lvl="1"/>
            <a:r>
              <a:rPr lang="en-US" dirty="0">
                <a:solidFill>
                  <a:schemeClr val="tx1"/>
                </a:solidFill>
                <a:latin typeface="+mn-lt"/>
              </a:rPr>
              <a:t>Projects almost always have dependencies on other projects like libraries and frameworks.</a:t>
            </a:r>
          </a:p>
          <a:p>
            <a:pPr lvl="1"/>
            <a:endParaRPr lang="en-US" dirty="0">
              <a:solidFill>
                <a:schemeClr val="tx1"/>
              </a:solidFill>
              <a:latin typeface="+mn-lt"/>
            </a:endParaRPr>
          </a:p>
          <a:p>
            <a:pPr lvl="1"/>
            <a:r>
              <a:rPr lang="en-GB" dirty="0">
                <a:solidFill>
                  <a:schemeClr val="tx1"/>
                </a:solidFill>
                <a:latin typeface="+mn-lt"/>
              </a:rPr>
              <a:t>The classical way of bringing a dependency into your project would be to manually download and copy the .JAR file of the library into your own project. This can be both unsafe and time consuming.</a:t>
            </a:r>
          </a:p>
          <a:p>
            <a:pPr lvl="1"/>
            <a:endParaRPr lang="en-GB" dirty="0">
              <a:solidFill>
                <a:schemeClr val="tx1"/>
              </a:solidFill>
              <a:latin typeface="+mn-lt"/>
            </a:endParaRPr>
          </a:p>
          <a:p>
            <a:pPr lvl="1"/>
            <a:r>
              <a:rPr lang="en-GB" dirty="0">
                <a:solidFill>
                  <a:schemeClr val="tx1"/>
                </a:solidFill>
                <a:latin typeface="+mn-lt"/>
              </a:rPr>
              <a:t>Maven solves this by simplifying the process. In order to add a new dependency, its group id, artifact id and version is required. Maven will search its configured repositories for the dependency and integrate it with the project.</a:t>
            </a:r>
          </a:p>
          <a:p>
            <a:pPr lvl="1"/>
            <a:endParaRPr lang="en-GB" dirty="0">
              <a:solidFill>
                <a:schemeClr val="tx1"/>
              </a:solidFill>
              <a:latin typeface="+mn-lt"/>
            </a:endParaRPr>
          </a:p>
          <a:p>
            <a:pPr lvl="1"/>
            <a:r>
              <a:rPr lang="en-GB" dirty="0">
                <a:solidFill>
                  <a:schemeClr val="tx1"/>
                </a:solidFill>
                <a:latin typeface="+mn-lt"/>
              </a:rPr>
              <a:t>A dependency might require itself a dependency and Maven will download that as well. This is called transitive dependency. </a:t>
            </a:r>
          </a:p>
          <a:p>
            <a:pPr lvl="1"/>
            <a:endParaRPr lang="en-GB" dirty="0">
              <a:solidFill>
                <a:schemeClr val="tx1"/>
              </a:solidFill>
              <a:latin typeface="+mn-lt"/>
            </a:endParaRPr>
          </a:p>
          <a:p>
            <a:pPr lvl="1"/>
            <a:r>
              <a:rPr lang="en-GB" dirty="0">
                <a:solidFill>
                  <a:schemeClr val="tx1"/>
                </a:solidFill>
                <a:latin typeface="+mn-lt"/>
              </a:rPr>
              <a:t>Multiple dependencies to the same project but with different versions may cause conflicts.</a:t>
            </a:r>
          </a:p>
        </p:txBody>
      </p:sp>
      <p:pic>
        <p:nvPicPr>
          <p:cNvPr id="9" name="Picture 8">
            <a:extLst>
              <a:ext uri="{FF2B5EF4-FFF2-40B4-BE49-F238E27FC236}">
                <a16:creationId xmlns:a16="http://schemas.microsoft.com/office/drawing/2014/main" id="{CF5FEFAC-D3F6-4F0E-B612-DE0D11552C11}"/>
              </a:ext>
            </a:extLst>
          </p:cNvPr>
          <p:cNvPicPr>
            <a:picLocks noChangeAspect="1"/>
          </p:cNvPicPr>
          <p:nvPr/>
        </p:nvPicPr>
        <p:blipFill>
          <a:blip r:embed="rId3"/>
          <a:stretch>
            <a:fillRect/>
          </a:stretch>
        </p:blipFill>
        <p:spPr>
          <a:xfrm>
            <a:off x="4219575" y="4392253"/>
            <a:ext cx="3752850" cy="1428750"/>
          </a:xfrm>
          <a:prstGeom prst="rect">
            <a:avLst/>
          </a:prstGeom>
        </p:spPr>
      </p:pic>
      <p:sp>
        <p:nvSpPr>
          <p:cNvPr id="6" name="TextBox 5">
            <a:extLst>
              <a:ext uri="{FF2B5EF4-FFF2-40B4-BE49-F238E27FC236}">
                <a16:creationId xmlns:a16="http://schemas.microsoft.com/office/drawing/2014/main" id="{050575B3-553F-48A3-9A6D-CAEAEC48A90D}"/>
              </a:ext>
            </a:extLst>
          </p:cNvPr>
          <p:cNvSpPr txBox="1"/>
          <p:nvPr/>
        </p:nvSpPr>
        <p:spPr>
          <a:xfrm>
            <a:off x="5043468" y="5936187"/>
            <a:ext cx="2105063" cy="307777"/>
          </a:xfrm>
          <a:prstGeom prst="rect">
            <a:avLst/>
          </a:prstGeom>
          <a:noFill/>
        </p:spPr>
        <p:txBody>
          <a:bodyPr wrap="none" rtlCol="0">
            <a:spAutoFit/>
          </a:bodyPr>
          <a:lstStyle/>
          <a:p>
            <a:r>
              <a:rPr lang="en-US" dirty="0"/>
              <a:t>Example of dependency</a:t>
            </a:r>
            <a:endParaRPr lang="ro-RO" dirty="0"/>
          </a:p>
        </p:txBody>
      </p:sp>
    </p:spTree>
    <p:extLst>
      <p:ext uri="{BB962C8B-B14F-4D97-AF65-F5344CB8AC3E}">
        <p14:creationId xmlns:p14="http://schemas.microsoft.com/office/powerpoint/2010/main" val="331707717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210833" y="159908"/>
            <a:ext cx="9831977" cy="1025980"/>
          </a:xfrm>
          <a:prstGeom prst="rect">
            <a:avLst/>
          </a:prstGeom>
          <a:noFill/>
          <a:ln>
            <a:noFill/>
          </a:ln>
        </p:spPr>
        <p:txBody>
          <a:bodyPr spcFirstLastPara="1" wrap="square" lIns="0" tIns="45700" rIns="91425" bIns="45700" anchor="b" anchorCtr="1">
            <a:noAutofit/>
          </a:bodyPr>
          <a:lstStyle/>
          <a:p>
            <a:pPr marL="0" marR="0" lvl="0" indent="0" algn="ctr" rtl="0">
              <a:lnSpc>
                <a:spcPct val="70000"/>
              </a:lnSpc>
              <a:spcBef>
                <a:spcPts val="0"/>
              </a:spcBef>
              <a:spcAft>
                <a:spcPts val="0"/>
              </a:spcAft>
              <a:buClr>
                <a:srgbClr val="000000"/>
              </a:buClr>
              <a:buSzPts val="3600"/>
              <a:buFont typeface="Arial Narrow"/>
              <a:buNone/>
            </a:pPr>
            <a:r>
              <a:rPr lang="en-US" dirty="0">
                <a:solidFill>
                  <a:schemeClr val="accent1"/>
                </a:solidFill>
              </a:rPr>
              <a:t>Maven</a:t>
            </a:r>
            <a:r>
              <a:rPr lang="en-US" dirty="0"/>
              <a:t> – Dependency Management</a:t>
            </a:r>
            <a:endParaRPr sz="3600" b="1" i="0" u="none" strike="noStrike" cap="none" dirty="0">
              <a:solidFill>
                <a:srgbClr val="000000"/>
              </a:solidFill>
              <a:latin typeface="Arial Narrow"/>
              <a:ea typeface="Arial Narrow"/>
              <a:cs typeface="Arial Narrow"/>
              <a:sym typeface="Arial Narrow"/>
            </a:endParaRPr>
          </a:p>
        </p:txBody>
      </p:sp>
      <p:sp>
        <p:nvSpPr>
          <p:cNvPr id="7" name="TextBox 6">
            <a:extLst>
              <a:ext uri="{FF2B5EF4-FFF2-40B4-BE49-F238E27FC236}">
                <a16:creationId xmlns:a16="http://schemas.microsoft.com/office/drawing/2014/main" id="{FAA7A2F4-1BF6-41AB-97EA-06206D8B4667}"/>
              </a:ext>
            </a:extLst>
          </p:cNvPr>
          <p:cNvSpPr txBox="1"/>
          <p:nvPr/>
        </p:nvSpPr>
        <p:spPr>
          <a:xfrm>
            <a:off x="736847" y="1812985"/>
            <a:ext cx="10546672" cy="1169551"/>
          </a:xfrm>
          <a:prstGeom prst="rect">
            <a:avLst/>
          </a:prstGeom>
          <a:noFill/>
        </p:spPr>
        <p:txBody>
          <a:bodyPr wrap="square" rtlCol="0">
            <a:spAutoFit/>
          </a:bodyPr>
          <a:lstStyle/>
          <a:p>
            <a:r>
              <a:rPr lang="en-US" dirty="0"/>
              <a:t>A dependency has the following properties: </a:t>
            </a:r>
          </a:p>
          <a:p>
            <a:pPr marL="285750" indent="-285750">
              <a:buFontTx/>
              <a:buChar char="-"/>
            </a:pPr>
            <a:r>
              <a:rPr lang="en-US" dirty="0"/>
              <a:t>A group id that identifies its developer</a:t>
            </a:r>
          </a:p>
          <a:p>
            <a:pPr marL="285750" indent="-285750">
              <a:buFontTx/>
              <a:buChar char="-"/>
            </a:pPr>
            <a:r>
              <a:rPr lang="en-US" dirty="0"/>
              <a:t>An artifact id that identifies the developers project </a:t>
            </a:r>
          </a:p>
          <a:p>
            <a:pPr marL="285750" indent="-285750">
              <a:buFontTx/>
              <a:buChar char="-"/>
            </a:pPr>
            <a:r>
              <a:rPr lang="en-US" dirty="0"/>
              <a:t>The version of the dependencies artifact we want to get</a:t>
            </a:r>
          </a:p>
          <a:p>
            <a:pPr marL="285750" indent="-285750">
              <a:buFontTx/>
              <a:buChar char="-"/>
            </a:pPr>
            <a:r>
              <a:rPr lang="en-US" dirty="0"/>
              <a:t>A scope which can limit the dependency t</a:t>
            </a:r>
            <a:r>
              <a:rPr lang="ro-RO" b="0" i="0" dirty="0" err="1">
                <a:solidFill>
                  <a:srgbClr val="333333"/>
                </a:solidFill>
                <a:effectLst/>
                <a:latin typeface="Helvetica Neue"/>
              </a:rPr>
              <a:t>ransitivity</a:t>
            </a:r>
            <a:r>
              <a:rPr lang="en-US" b="0" i="0" dirty="0">
                <a:solidFill>
                  <a:srgbClr val="333333"/>
                </a:solidFill>
                <a:effectLst/>
                <a:latin typeface="Helvetica Neue"/>
              </a:rPr>
              <a:t>. These are:</a:t>
            </a:r>
            <a:endParaRPr lang="en-US" dirty="0">
              <a:solidFill>
                <a:srgbClr val="333333"/>
              </a:solidFill>
              <a:latin typeface="Helvetica Neue"/>
            </a:endParaRPr>
          </a:p>
        </p:txBody>
      </p:sp>
      <p:sp>
        <p:nvSpPr>
          <p:cNvPr id="10" name="TextBox 9">
            <a:extLst>
              <a:ext uri="{FF2B5EF4-FFF2-40B4-BE49-F238E27FC236}">
                <a16:creationId xmlns:a16="http://schemas.microsoft.com/office/drawing/2014/main" id="{84ADCF29-9F24-4B12-92A7-DB9B875803B8}"/>
              </a:ext>
            </a:extLst>
          </p:cNvPr>
          <p:cNvSpPr txBox="1"/>
          <p:nvPr/>
        </p:nvSpPr>
        <p:spPr>
          <a:xfrm>
            <a:off x="736847" y="5025880"/>
            <a:ext cx="6977848" cy="738664"/>
          </a:xfrm>
          <a:prstGeom prst="rect">
            <a:avLst/>
          </a:prstGeom>
          <a:noFill/>
        </p:spPr>
        <p:txBody>
          <a:bodyPr wrap="square" rtlCol="0">
            <a:spAutoFit/>
          </a:bodyPr>
          <a:lstStyle/>
          <a:p>
            <a:r>
              <a:rPr lang="en-US" dirty="0"/>
              <a:t>We can exclude a transitive dependency by using the </a:t>
            </a:r>
            <a:r>
              <a:rPr lang="ro-RO" dirty="0"/>
              <a:t>&lt;</a:t>
            </a:r>
            <a:r>
              <a:rPr lang="ro-RO" dirty="0" err="1"/>
              <a:t>exclusions</a:t>
            </a:r>
            <a:r>
              <a:rPr lang="ro-RO" dirty="0"/>
              <a:t>&gt;</a:t>
            </a:r>
            <a:r>
              <a:rPr lang="en-US" dirty="0"/>
              <a:t> tag. Excluded transitive dependencies are also identified by group and artifact ids.</a:t>
            </a:r>
          </a:p>
          <a:p>
            <a:r>
              <a:rPr lang="en-US" dirty="0"/>
              <a:t>All dependencies are stored in the Mavens </a:t>
            </a:r>
            <a:r>
              <a:rPr lang="en-US" b="1" dirty="0">
                <a:solidFill>
                  <a:schemeClr val="tx1"/>
                </a:solidFill>
              </a:rPr>
              <a:t>.m2 </a:t>
            </a:r>
            <a:r>
              <a:rPr lang="en-US" dirty="0"/>
              <a:t>folder.</a:t>
            </a:r>
          </a:p>
        </p:txBody>
      </p:sp>
      <p:pic>
        <p:nvPicPr>
          <p:cNvPr id="3" name="Picture 2">
            <a:extLst>
              <a:ext uri="{FF2B5EF4-FFF2-40B4-BE49-F238E27FC236}">
                <a16:creationId xmlns:a16="http://schemas.microsoft.com/office/drawing/2014/main" id="{D6D647F9-59AD-4416-AF39-131FFCB16D1D}"/>
              </a:ext>
            </a:extLst>
          </p:cNvPr>
          <p:cNvPicPr>
            <a:picLocks noChangeAspect="1"/>
          </p:cNvPicPr>
          <p:nvPr/>
        </p:nvPicPr>
        <p:blipFill>
          <a:blip r:embed="rId3"/>
          <a:stretch>
            <a:fillRect/>
          </a:stretch>
        </p:blipFill>
        <p:spPr>
          <a:xfrm>
            <a:off x="7784884" y="3733219"/>
            <a:ext cx="3333750" cy="2362200"/>
          </a:xfrm>
          <a:prstGeom prst="rect">
            <a:avLst/>
          </a:prstGeom>
        </p:spPr>
      </p:pic>
      <p:sp>
        <p:nvSpPr>
          <p:cNvPr id="5" name="TextBox 4">
            <a:extLst>
              <a:ext uri="{FF2B5EF4-FFF2-40B4-BE49-F238E27FC236}">
                <a16:creationId xmlns:a16="http://schemas.microsoft.com/office/drawing/2014/main" id="{57760A13-D381-4BDC-886A-636BF6B5B036}"/>
              </a:ext>
            </a:extLst>
          </p:cNvPr>
          <p:cNvSpPr txBox="1"/>
          <p:nvPr/>
        </p:nvSpPr>
        <p:spPr>
          <a:xfrm>
            <a:off x="1073366" y="2982536"/>
            <a:ext cx="6641329" cy="1815882"/>
          </a:xfrm>
          <a:prstGeom prst="rect">
            <a:avLst/>
          </a:prstGeom>
          <a:noFill/>
        </p:spPr>
        <p:txBody>
          <a:bodyPr wrap="square" rtlCol="0">
            <a:spAutoFit/>
          </a:bodyPr>
          <a:lstStyle/>
          <a:p>
            <a:pPr marL="285750" indent="-285750">
              <a:buFont typeface="Arial" panose="020B0604020202020204" pitchFamily="34" charset="0"/>
              <a:buChar char="•"/>
            </a:pPr>
            <a:r>
              <a:rPr lang="en-US" dirty="0"/>
              <a:t>compile - default, include dependencies in all </a:t>
            </a:r>
            <a:r>
              <a:rPr lang="en-US" dirty="0" err="1"/>
              <a:t>classpaths</a:t>
            </a:r>
            <a:r>
              <a:rPr lang="en-US" dirty="0"/>
              <a:t>. This dependency will be propagated to dependent projects. </a:t>
            </a:r>
          </a:p>
          <a:p>
            <a:pPr marL="285750" indent="-285750">
              <a:buFont typeface="Arial" panose="020B0604020202020204" pitchFamily="34" charset="0"/>
              <a:buChar char="•"/>
            </a:pPr>
            <a:r>
              <a:rPr lang="en-US" dirty="0"/>
              <a:t>provided - same as compile, but we expect the JDK or a container to provide it.</a:t>
            </a:r>
          </a:p>
          <a:p>
            <a:pPr marL="285750" indent="-285750">
              <a:buFont typeface="Arial" panose="020B0604020202020204" pitchFamily="34" charset="0"/>
              <a:buChar char="•"/>
            </a:pPr>
            <a:r>
              <a:rPr lang="en-US" dirty="0"/>
              <a:t>runtime - means that the dependency is not required at compile, just at run time</a:t>
            </a:r>
          </a:p>
          <a:p>
            <a:pPr marL="285750" indent="-285750">
              <a:buFont typeface="Arial" panose="020B0604020202020204" pitchFamily="34" charset="0"/>
              <a:buChar char="•"/>
            </a:pPr>
            <a:r>
              <a:rPr lang="en-US" dirty="0"/>
              <a:t>test – the dependency is needed only for test compilation and execution, and it will not be transitive</a:t>
            </a:r>
            <a:endParaRPr lang="ro-RO" dirty="0"/>
          </a:p>
        </p:txBody>
      </p:sp>
    </p:spTree>
    <p:extLst>
      <p:ext uri="{BB962C8B-B14F-4D97-AF65-F5344CB8AC3E}">
        <p14:creationId xmlns:p14="http://schemas.microsoft.com/office/powerpoint/2010/main" val="173286428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chemeClr val="tx1"/>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accent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accent1"/>
                </a:solidFill>
              </a:rPr>
              <a:t>Setup and Configuration</a:t>
            </a:r>
            <a:endParaRPr lang="en-US" sz="2000" u="none" strike="noStrike" cap="none" dirty="0">
              <a:solidFill>
                <a:schemeClr val="accent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7749892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4297-DA4F-4612-B7C8-00624D6306EB}"/>
              </a:ext>
            </a:extLst>
          </p:cNvPr>
          <p:cNvSpPr>
            <a:spLocks noGrp="1"/>
          </p:cNvSpPr>
          <p:nvPr>
            <p:ph type="title"/>
          </p:nvPr>
        </p:nvSpPr>
        <p:spPr/>
        <p:txBody>
          <a:bodyPr/>
          <a:lstStyle/>
          <a:p>
            <a:r>
              <a:rPr lang="en-US" dirty="0">
                <a:solidFill>
                  <a:schemeClr val="accent1"/>
                </a:solidFill>
              </a:rPr>
              <a:t>Maven</a:t>
            </a:r>
            <a:r>
              <a:rPr lang="en-US" dirty="0"/>
              <a:t> – </a:t>
            </a:r>
            <a:r>
              <a:rPr lang="en-US" sz="3600" dirty="0">
                <a:solidFill>
                  <a:schemeClr val="tx1"/>
                </a:solidFill>
              </a:rPr>
              <a:t>Setup and Configuration</a:t>
            </a:r>
            <a:endParaRPr lang="ro-RO" dirty="0">
              <a:solidFill>
                <a:schemeClr val="tx1"/>
              </a:solidFill>
            </a:endParaRPr>
          </a:p>
        </p:txBody>
      </p:sp>
      <p:sp>
        <p:nvSpPr>
          <p:cNvPr id="4" name="Text Placeholder 3">
            <a:extLst>
              <a:ext uri="{FF2B5EF4-FFF2-40B4-BE49-F238E27FC236}">
                <a16:creationId xmlns:a16="http://schemas.microsoft.com/office/drawing/2014/main" id="{F4B894D7-1259-4474-9E04-40F2AC6166C8}"/>
              </a:ext>
            </a:extLst>
          </p:cNvPr>
          <p:cNvSpPr>
            <a:spLocks noGrp="1"/>
          </p:cNvSpPr>
          <p:nvPr>
            <p:ph type="body" idx="2"/>
          </p:nvPr>
        </p:nvSpPr>
        <p:spPr>
          <a:xfrm>
            <a:off x="1180011" y="1536044"/>
            <a:ext cx="9831977" cy="3767852"/>
          </a:xfrm>
        </p:spPr>
        <p:txBody>
          <a:bodyPr/>
          <a:lstStyle/>
          <a:p>
            <a:pPr marL="571500" indent="-342900" algn="l">
              <a:buAutoNum type="arabicPeriod"/>
            </a:pPr>
            <a:r>
              <a:rPr lang="en-US" dirty="0"/>
              <a:t>Download and install the Java JDK from the </a:t>
            </a:r>
            <a:r>
              <a:rPr lang="en-US" dirty="0">
                <a:hlinkClick r:id="rId2"/>
              </a:rPr>
              <a:t>Oracle website</a:t>
            </a:r>
            <a:endParaRPr lang="en-US" dirty="0"/>
          </a:p>
          <a:p>
            <a:pPr marL="571500" indent="-342900" algn="l">
              <a:buAutoNum type="arabicPeriod"/>
            </a:pPr>
            <a:r>
              <a:rPr lang="en-US" dirty="0"/>
              <a:t>Set the ‘JAVA_HOME’ environment variable to </a:t>
            </a:r>
            <a:r>
              <a:rPr lang="pt-BR" dirty="0"/>
              <a:t>C:\Program Files\Java\&lt;your-jdk&gt;</a:t>
            </a:r>
          </a:p>
          <a:p>
            <a:pPr marL="571500" indent="-342900" algn="l">
              <a:buAutoNum type="arabicPeriod"/>
            </a:pPr>
            <a:r>
              <a:rPr lang="pt-BR" dirty="0"/>
              <a:t>Add %JAVA_HOME%\bin to your PATH variable.</a:t>
            </a:r>
          </a:p>
          <a:p>
            <a:pPr marL="571500" indent="-342900" algn="l">
              <a:buAutoNum type="arabicPeriod"/>
            </a:pPr>
            <a:r>
              <a:rPr lang="pt-BR" dirty="0"/>
              <a:t>Run the ‘java –version’ command and check that your Java installation is working</a:t>
            </a:r>
            <a:endParaRPr lang="en-US" dirty="0"/>
          </a:p>
          <a:p>
            <a:pPr marL="571500" indent="-342900" algn="l">
              <a:buAutoNum type="arabicPeriod"/>
            </a:pPr>
            <a:r>
              <a:rPr lang="en-US" dirty="0"/>
              <a:t>Download and extract Maven from the </a:t>
            </a:r>
            <a:r>
              <a:rPr lang="en-US" dirty="0">
                <a:hlinkClick r:id="rId3"/>
              </a:rPr>
              <a:t>Apache Maven website</a:t>
            </a:r>
            <a:endParaRPr lang="en-US" dirty="0"/>
          </a:p>
          <a:p>
            <a:pPr marL="571500" indent="-342900" algn="l">
              <a:buAutoNum type="arabicPeriod"/>
            </a:pPr>
            <a:r>
              <a:rPr lang="en-US" dirty="0"/>
              <a:t>Set the M2_HOME variable to the installation folder</a:t>
            </a:r>
          </a:p>
          <a:p>
            <a:pPr marL="571500" indent="-342900" algn="l">
              <a:buAutoNum type="arabicPeriod"/>
            </a:pPr>
            <a:r>
              <a:rPr lang="en-US" dirty="0"/>
              <a:t>Add the ‘&lt;maven-location&gt;/bin’ folder to the PATH variable</a:t>
            </a:r>
          </a:p>
          <a:p>
            <a:pPr marL="571500" indent="-342900" algn="l">
              <a:buAutoNum type="arabicPeriod"/>
            </a:pPr>
            <a:r>
              <a:rPr lang="en-US" dirty="0"/>
              <a:t>Run the ‘</a:t>
            </a:r>
            <a:r>
              <a:rPr lang="en-US" dirty="0" err="1"/>
              <a:t>mvn</a:t>
            </a:r>
            <a:r>
              <a:rPr lang="en-US" dirty="0"/>
              <a:t> --version’ command and check that Maven is working</a:t>
            </a:r>
            <a:br>
              <a:rPr lang="en-US" dirty="0"/>
            </a:br>
            <a:endParaRPr lang="en-US" dirty="0"/>
          </a:p>
        </p:txBody>
      </p:sp>
      <p:sp>
        <p:nvSpPr>
          <p:cNvPr id="6" name="TextBox 5">
            <a:extLst>
              <a:ext uri="{FF2B5EF4-FFF2-40B4-BE49-F238E27FC236}">
                <a16:creationId xmlns:a16="http://schemas.microsoft.com/office/drawing/2014/main" id="{8F03A9D2-DB4A-4775-8484-4380C0DD0A6F}"/>
              </a:ext>
            </a:extLst>
          </p:cNvPr>
          <p:cNvSpPr txBox="1"/>
          <p:nvPr/>
        </p:nvSpPr>
        <p:spPr>
          <a:xfrm>
            <a:off x="3022080" y="4998790"/>
            <a:ext cx="6147837" cy="646331"/>
          </a:xfrm>
          <a:prstGeom prst="rect">
            <a:avLst/>
          </a:prstGeom>
          <a:noFill/>
        </p:spPr>
        <p:txBody>
          <a:bodyPr wrap="none" rtlCol="0">
            <a:spAutoFit/>
          </a:bodyPr>
          <a:lstStyle/>
          <a:p>
            <a:r>
              <a:rPr lang="en-US" sz="1800" dirty="0"/>
              <a:t>Congrats! You have both Java and Maven fully functional! </a:t>
            </a:r>
          </a:p>
          <a:p>
            <a:pPr algn="ctr"/>
            <a:r>
              <a:rPr lang="en-US" sz="1800" dirty="0">
                <a:sym typeface="Wingdings" panose="05000000000000000000" pitchFamily="2" charset="2"/>
              </a:rPr>
              <a:t></a:t>
            </a:r>
            <a:endParaRPr lang="en-US" sz="1800" dirty="0"/>
          </a:p>
        </p:txBody>
      </p:sp>
    </p:spTree>
    <p:extLst>
      <p:ext uri="{BB962C8B-B14F-4D97-AF65-F5344CB8AC3E}">
        <p14:creationId xmlns:p14="http://schemas.microsoft.com/office/powerpoint/2010/main" val="255097662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chemeClr val="tx1"/>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tx1"/>
                </a:solidFill>
              </a:rPr>
              <a:t>Main Concepts</a:t>
            </a:r>
          </a:p>
          <a:p>
            <a:pPr lvl="1" indent="-457200">
              <a:spcBef>
                <a:spcPts val="0"/>
              </a:spcBef>
              <a:buSzPts val="3300"/>
              <a:buFont typeface="Noto Sans Symbols"/>
              <a:buChar char="▪"/>
            </a:pPr>
            <a:r>
              <a:rPr lang="en-US" sz="2000" dirty="0">
                <a:solidFill>
                  <a:schemeClr val="tx1"/>
                </a:solidFill>
              </a:rPr>
              <a:t>Basic Commands</a:t>
            </a: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accent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accent1"/>
                </a:solidFill>
                <a:sym typeface="Arial Narrow"/>
              </a:rPr>
              <a:t>Demonstration</a:t>
            </a:r>
            <a:endParaRPr lang="en-US" sz="2400" u="none" strike="noStrike" cap="none" dirty="0">
              <a:solidFill>
                <a:schemeClr val="accent1"/>
              </a:solidFill>
              <a:sym typeface="Arial Narrow"/>
            </a:endParaRPr>
          </a:p>
        </p:txBody>
      </p:sp>
    </p:spTree>
    <p:extLst>
      <p:ext uri="{BB962C8B-B14F-4D97-AF65-F5344CB8AC3E}">
        <p14:creationId xmlns:p14="http://schemas.microsoft.com/office/powerpoint/2010/main" val="219154551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4297-DA4F-4612-B7C8-00624D6306EB}"/>
              </a:ext>
            </a:extLst>
          </p:cNvPr>
          <p:cNvSpPr>
            <a:spLocks noGrp="1"/>
          </p:cNvSpPr>
          <p:nvPr>
            <p:ph type="title"/>
          </p:nvPr>
        </p:nvSpPr>
        <p:spPr/>
        <p:txBody>
          <a:bodyPr/>
          <a:lstStyle/>
          <a:p>
            <a:r>
              <a:rPr lang="en-US" dirty="0">
                <a:solidFill>
                  <a:schemeClr val="accent1"/>
                </a:solidFill>
              </a:rPr>
              <a:t>Maven</a:t>
            </a:r>
            <a:r>
              <a:rPr lang="en-US" dirty="0"/>
              <a:t> – </a:t>
            </a:r>
            <a:r>
              <a:rPr lang="en-US" sz="3600" dirty="0">
                <a:solidFill>
                  <a:schemeClr val="tx1"/>
                </a:solidFill>
              </a:rPr>
              <a:t>Demonstration</a:t>
            </a:r>
            <a:endParaRPr lang="ro-RO" dirty="0">
              <a:solidFill>
                <a:schemeClr val="tx1"/>
              </a:solidFill>
            </a:endParaRPr>
          </a:p>
        </p:txBody>
      </p:sp>
      <p:sp>
        <p:nvSpPr>
          <p:cNvPr id="4" name="Text Placeholder 3">
            <a:extLst>
              <a:ext uri="{FF2B5EF4-FFF2-40B4-BE49-F238E27FC236}">
                <a16:creationId xmlns:a16="http://schemas.microsoft.com/office/drawing/2014/main" id="{F4B894D7-1259-4474-9E04-40F2AC6166C8}"/>
              </a:ext>
            </a:extLst>
          </p:cNvPr>
          <p:cNvSpPr>
            <a:spLocks noGrp="1"/>
          </p:cNvSpPr>
          <p:nvPr>
            <p:ph type="body" idx="2"/>
          </p:nvPr>
        </p:nvSpPr>
        <p:spPr>
          <a:xfrm>
            <a:off x="1180011" y="1536043"/>
            <a:ext cx="9831977" cy="4571793"/>
          </a:xfrm>
        </p:spPr>
        <p:txBody>
          <a:bodyPr/>
          <a:lstStyle/>
          <a:p>
            <a:pPr marL="571500" indent="-342900" algn="l">
              <a:buAutoNum type="arabicPeriod"/>
            </a:pPr>
            <a:r>
              <a:rPr lang="en-US" dirty="0"/>
              <a:t>How to create a Maven project?</a:t>
            </a:r>
          </a:p>
          <a:p>
            <a:pPr marL="571500" indent="-342900" algn="l">
              <a:buAutoNum type="arabicPeriod"/>
            </a:pPr>
            <a:r>
              <a:rPr lang="en-US" dirty="0"/>
              <a:t>How to add a module to the Maven project?</a:t>
            </a:r>
          </a:p>
          <a:p>
            <a:pPr marL="571500" indent="-342900" algn="l">
              <a:buAutoNum type="arabicPeriod"/>
            </a:pPr>
            <a:r>
              <a:rPr lang="en-US" dirty="0"/>
              <a:t>How do I declare a property?</a:t>
            </a:r>
          </a:p>
          <a:p>
            <a:pPr marL="571500" indent="-342900" algn="l">
              <a:buAutoNum type="arabicPeriod"/>
            </a:pPr>
            <a:r>
              <a:rPr lang="en-US" dirty="0"/>
              <a:t>How to add a dependency to my project?</a:t>
            </a:r>
          </a:p>
          <a:p>
            <a:pPr marL="571500" indent="-342900" algn="l">
              <a:buAutoNum type="arabicPeriod"/>
            </a:pPr>
            <a:r>
              <a:rPr lang="en-US" dirty="0"/>
              <a:t>How to build my project?</a:t>
            </a:r>
          </a:p>
          <a:p>
            <a:pPr marL="571500" indent="-342900" algn="l">
              <a:buAutoNum type="arabicPeriod"/>
            </a:pPr>
            <a:r>
              <a:rPr lang="en-US" dirty="0"/>
              <a:t>How can I fully build the project without running the tests?</a:t>
            </a:r>
          </a:p>
          <a:p>
            <a:pPr marL="571500" indent="-342900" algn="l">
              <a:buAutoNum type="arabicPeriod"/>
            </a:pPr>
            <a:r>
              <a:rPr lang="en-US" dirty="0"/>
              <a:t>Where are the dependencies of my project stored?</a:t>
            </a:r>
          </a:p>
        </p:txBody>
      </p:sp>
    </p:spTree>
    <p:extLst>
      <p:ext uri="{BB962C8B-B14F-4D97-AF65-F5344CB8AC3E}">
        <p14:creationId xmlns:p14="http://schemas.microsoft.com/office/powerpoint/2010/main" val="129608152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4297-DA4F-4612-B7C8-00624D6306EB}"/>
              </a:ext>
            </a:extLst>
          </p:cNvPr>
          <p:cNvSpPr>
            <a:spLocks noGrp="1"/>
          </p:cNvSpPr>
          <p:nvPr>
            <p:ph type="title"/>
          </p:nvPr>
        </p:nvSpPr>
        <p:spPr/>
        <p:txBody>
          <a:bodyPr/>
          <a:lstStyle/>
          <a:p>
            <a:r>
              <a:rPr lang="en-US" dirty="0">
                <a:solidFill>
                  <a:schemeClr val="accent1"/>
                </a:solidFill>
              </a:rPr>
              <a:t>Maven</a:t>
            </a:r>
            <a:r>
              <a:rPr lang="en-US" dirty="0"/>
              <a:t> – </a:t>
            </a:r>
            <a:r>
              <a:rPr lang="en-US" sz="3600" dirty="0">
                <a:solidFill>
                  <a:schemeClr val="tx1"/>
                </a:solidFill>
              </a:rPr>
              <a:t>Assignment</a:t>
            </a:r>
            <a:endParaRPr lang="ro-RO" dirty="0">
              <a:solidFill>
                <a:schemeClr val="tx1"/>
              </a:solidFill>
            </a:endParaRPr>
          </a:p>
        </p:txBody>
      </p:sp>
      <p:sp>
        <p:nvSpPr>
          <p:cNvPr id="4" name="Text Placeholder 3">
            <a:extLst>
              <a:ext uri="{FF2B5EF4-FFF2-40B4-BE49-F238E27FC236}">
                <a16:creationId xmlns:a16="http://schemas.microsoft.com/office/drawing/2014/main" id="{F4B894D7-1259-4474-9E04-40F2AC6166C8}"/>
              </a:ext>
            </a:extLst>
          </p:cNvPr>
          <p:cNvSpPr>
            <a:spLocks noGrp="1"/>
          </p:cNvSpPr>
          <p:nvPr>
            <p:ph type="body" idx="2"/>
          </p:nvPr>
        </p:nvSpPr>
        <p:spPr>
          <a:xfrm>
            <a:off x="1180011" y="1402877"/>
            <a:ext cx="9831977" cy="4962412"/>
          </a:xfrm>
        </p:spPr>
        <p:txBody>
          <a:bodyPr/>
          <a:lstStyle/>
          <a:p>
            <a:pPr marL="571500" indent="-342900" algn="l">
              <a:buAutoNum type="arabicPeriod"/>
            </a:pPr>
            <a:r>
              <a:rPr lang="en-US" dirty="0"/>
              <a:t>Clone the repo located </a:t>
            </a:r>
            <a:r>
              <a:rPr lang="en-US" dirty="0">
                <a:hlinkClick r:id="rId2"/>
              </a:rPr>
              <a:t>here</a:t>
            </a:r>
            <a:r>
              <a:rPr lang="en-US" dirty="0"/>
              <a:t> </a:t>
            </a:r>
          </a:p>
          <a:p>
            <a:pPr marL="571500" indent="-342900" algn="l">
              <a:buAutoNum type="arabicPeriod"/>
            </a:pPr>
            <a:r>
              <a:rPr lang="en-US" dirty="0"/>
              <a:t>Create your own branch named “&lt;last-name&gt;_&lt;first-name&gt;_assignment from the master branch</a:t>
            </a:r>
          </a:p>
          <a:p>
            <a:pPr marL="571500" indent="-342900" algn="l">
              <a:buAutoNum type="arabicPeriod"/>
            </a:pPr>
            <a:r>
              <a:rPr lang="en-US" dirty="0"/>
              <a:t>This repo is almost empty. Create a Maven project in it.</a:t>
            </a:r>
          </a:p>
          <a:p>
            <a:pPr marL="571500" indent="-342900" algn="l">
              <a:buAutoNum type="arabicPeriod"/>
            </a:pPr>
            <a:r>
              <a:rPr lang="en-US" dirty="0"/>
              <a:t>Add at least one compile and test scoped dependencies. Use them in your code to make sure it worked. Compile and run the tests using ‘</a:t>
            </a:r>
            <a:r>
              <a:rPr lang="en-US" dirty="0" err="1"/>
              <a:t>mvn</a:t>
            </a:r>
            <a:r>
              <a:rPr lang="en-US"/>
              <a:t> install’.</a:t>
            </a:r>
            <a:endParaRPr lang="en-US" dirty="0"/>
          </a:p>
          <a:p>
            <a:pPr marL="571500" indent="-342900" algn="l">
              <a:buAutoNum type="arabicPeriod"/>
            </a:pPr>
            <a:r>
              <a:rPr lang="en-US" dirty="0"/>
              <a:t>Extract the dependencies versions in properties. Name them like </a:t>
            </a:r>
            <a:r>
              <a:rPr lang="en-US" dirty="0" err="1"/>
              <a:t>dependency.name.version</a:t>
            </a:r>
            <a:r>
              <a:rPr lang="en-US" dirty="0"/>
              <a:t>.</a:t>
            </a:r>
          </a:p>
          <a:p>
            <a:pPr marL="571500" indent="-342900" algn="l">
              <a:buAutoNum type="arabicPeriod"/>
            </a:pPr>
            <a:r>
              <a:rPr lang="en-US" dirty="0"/>
              <a:t>Create a Maven module inside your project. Use the dependencies in it as well, to test inheritance.</a:t>
            </a:r>
          </a:p>
          <a:p>
            <a:pPr marL="571500" indent="-342900" algn="l">
              <a:buAutoNum type="arabicPeriod"/>
            </a:pPr>
            <a:r>
              <a:rPr lang="en-US" dirty="0"/>
              <a:t>Create a .</a:t>
            </a:r>
            <a:r>
              <a:rPr lang="en-US" dirty="0" err="1"/>
              <a:t>gitignore</a:t>
            </a:r>
            <a:r>
              <a:rPr lang="en-US" dirty="0"/>
              <a:t> file in which you ignore all generated files (the target folder, IntelliJ folders) </a:t>
            </a:r>
          </a:p>
          <a:p>
            <a:pPr marL="571500" indent="-342900" algn="l">
              <a:buAutoNum type="arabicPeriod"/>
            </a:pPr>
            <a:r>
              <a:rPr lang="en-US" dirty="0"/>
              <a:t>Commit and push your changes</a:t>
            </a:r>
          </a:p>
          <a:p>
            <a:pPr marL="571500" indent="-342900" algn="l">
              <a:buAutoNum type="arabicPeriod"/>
            </a:pPr>
            <a:r>
              <a:rPr lang="en-US" dirty="0"/>
              <a:t>Create a merge request to merge your branch into the “master” branch. Add me as a reviewer and fix the conflicts. Do not merge it.</a:t>
            </a:r>
          </a:p>
        </p:txBody>
      </p:sp>
    </p:spTree>
    <p:extLst>
      <p:ext uri="{BB962C8B-B14F-4D97-AF65-F5344CB8AC3E}">
        <p14:creationId xmlns:p14="http://schemas.microsoft.com/office/powerpoint/2010/main" val="391809861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3440353" y="2380511"/>
            <a:ext cx="7421880" cy="600051"/>
          </a:xfrm>
          <a:prstGeom prst="rect">
            <a:avLst/>
          </a:prstGeom>
          <a:noFill/>
          <a:ln>
            <a:noFill/>
          </a:ln>
        </p:spPr>
        <p:txBody>
          <a:bodyPr spcFirstLastPara="1" wrap="square" lIns="0" tIns="0" rIns="0" bIns="0" anchor="t" anchorCtr="0">
            <a:noAutofit/>
          </a:bodyPr>
          <a:lstStyle/>
          <a:p>
            <a:pPr marL="0" marR="0" lvl="0" indent="0" algn="r" rtl="0">
              <a:lnSpc>
                <a:spcPct val="70000"/>
              </a:lnSpc>
              <a:spcBef>
                <a:spcPts val="0"/>
              </a:spcBef>
              <a:spcAft>
                <a:spcPts val="0"/>
              </a:spcAft>
              <a:buClr>
                <a:srgbClr val="000000"/>
              </a:buClr>
              <a:buSzPts val="4800"/>
              <a:buFont typeface="Arial Narrow"/>
              <a:buNone/>
            </a:pPr>
            <a:r>
              <a:rPr lang="en-US" sz="4800" b="1" i="0" u="none" strike="noStrike" cap="none">
                <a:solidFill>
                  <a:srgbClr val="000000"/>
                </a:solidFill>
                <a:latin typeface="Arial Narrow"/>
                <a:ea typeface="Arial Narrow"/>
                <a:cs typeface="Arial Narrow"/>
                <a:sym typeface="Arial Narrow"/>
              </a:rPr>
              <a:t>THANK YOU!</a:t>
            </a:r>
            <a:endParaRPr sz="4800" b="1" i="0" u="none" strike="noStrike" cap="none">
              <a:solidFill>
                <a:srgbClr val="000000"/>
              </a:solidFill>
              <a:latin typeface="Arial Narrow"/>
              <a:ea typeface="Arial Narrow"/>
              <a:cs typeface="Arial Narrow"/>
              <a:sym typeface="Arial Narrow"/>
            </a:endParaRPr>
          </a:p>
        </p:txBody>
      </p:sp>
      <p:sp>
        <p:nvSpPr>
          <p:cNvPr id="323" name="Shape 323"/>
          <p:cNvSpPr txBox="1">
            <a:spLocks noGrp="1"/>
          </p:cNvSpPr>
          <p:nvPr>
            <p:ph type="body" idx="4"/>
          </p:nvPr>
        </p:nvSpPr>
        <p:spPr>
          <a:xfrm>
            <a:off x="5823709" y="3496493"/>
            <a:ext cx="5038524" cy="266145"/>
          </a:xfrm>
          <a:prstGeom prst="rect">
            <a:avLst/>
          </a:prstGeom>
          <a:noFill/>
          <a:ln>
            <a:noFill/>
          </a:ln>
        </p:spPr>
        <p:txBody>
          <a:bodyPr spcFirstLastPara="1" wrap="square" lIns="0" tIns="0" rIns="0" bIns="0" anchor="b" anchorCtr="0">
            <a:noAutofit/>
          </a:bodyPr>
          <a:lstStyle/>
          <a:p>
            <a:pPr marL="0" marR="0" lvl="0" indent="0" algn="r" rtl="0">
              <a:lnSpc>
                <a:spcPct val="80000"/>
              </a:lnSpc>
              <a:spcBef>
                <a:spcPts val="0"/>
              </a:spcBef>
              <a:spcAft>
                <a:spcPts val="0"/>
              </a:spcAft>
              <a:buClr>
                <a:schemeClr val="dk1"/>
              </a:buClr>
              <a:buSzPts val="1600"/>
              <a:buFont typeface="Arial"/>
              <a:buNone/>
            </a:pPr>
            <a:r>
              <a:rPr lang="en-US" sz="1600" b="1" i="0" u="none" strike="noStrike" cap="none" dirty="0">
                <a:solidFill>
                  <a:schemeClr val="dk1"/>
                </a:solidFill>
                <a:latin typeface="Arial Narrow"/>
                <a:ea typeface="Arial Narrow"/>
                <a:cs typeface="Arial Narrow"/>
                <a:sym typeface="Arial Narrow"/>
              </a:rPr>
              <a:t>JAVA DEVELOPER</a:t>
            </a:r>
            <a:endParaRPr sz="1600" b="1" i="0" u="none" strike="noStrike" cap="none" dirty="0">
              <a:solidFill>
                <a:schemeClr val="dk1"/>
              </a:solidFill>
              <a:latin typeface="Arial Narrow"/>
              <a:ea typeface="Arial Narrow"/>
              <a:cs typeface="Arial Narrow"/>
              <a:sym typeface="Arial Narrow"/>
            </a:endParaRPr>
          </a:p>
        </p:txBody>
      </p:sp>
      <p:sp>
        <p:nvSpPr>
          <p:cNvPr id="35" name="Shape 321"/>
          <p:cNvSpPr txBox="1">
            <a:spLocks noGrp="1"/>
          </p:cNvSpPr>
          <p:nvPr>
            <p:ph type="body" idx="2"/>
          </p:nvPr>
        </p:nvSpPr>
        <p:spPr>
          <a:xfrm>
            <a:off x="5823709" y="2919319"/>
            <a:ext cx="5038524" cy="448637"/>
          </a:xfrm>
          <a:prstGeom prst="rect">
            <a:avLst/>
          </a:prstGeom>
          <a:noFill/>
          <a:ln>
            <a:noFill/>
          </a:ln>
        </p:spPr>
        <p:txBody>
          <a:bodyPr spcFirstLastPara="1" wrap="square" lIns="0" tIns="0" rIns="0" bIns="0" anchor="b" anchorCtr="0">
            <a:noAutofit/>
          </a:bodyPr>
          <a:lstStyle/>
          <a:p>
            <a:pPr marL="0" marR="0" lvl="0" indent="0" algn="r" rtl="0">
              <a:lnSpc>
                <a:spcPct val="90000"/>
              </a:lnSpc>
              <a:spcBef>
                <a:spcPts val="0"/>
              </a:spcBef>
              <a:spcAft>
                <a:spcPts val="0"/>
              </a:spcAft>
              <a:buClr>
                <a:srgbClr val="DF411C"/>
              </a:buClr>
              <a:buSzPts val="2400"/>
              <a:buFont typeface="Arial"/>
              <a:buNone/>
            </a:pPr>
            <a:r>
              <a:rPr lang="en-US" dirty="0"/>
              <a:t>MARIUS CATALIN MIHAI</a:t>
            </a:r>
            <a:endParaRPr sz="2400" b="1" i="0" u="none" strike="noStrike" cap="none" dirty="0">
              <a:solidFill>
                <a:srgbClr val="DF411C"/>
              </a:solidFill>
              <a:latin typeface="Arial Narrow"/>
              <a:ea typeface="Arial Narrow"/>
              <a:cs typeface="Arial Narrow"/>
              <a:sym typeface="Arial Narrow"/>
            </a:endParaRPr>
          </a:p>
        </p:txBody>
      </p:sp>
    </p:spTree>
    <p:extLst>
      <p:ext uri="{BB962C8B-B14F-4D97-AF65-F5344CB8AC3E}">
        <p14:creationId xmlns:p14="http://schemas.microsoft.com/office/powerpoint/2010/main" val="293665072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210833" y="159908"/>
            <a:ext cx="9831977" cy="1025980"/>
          </a:xfrm>
          <a:prstGeom prst="rect">
            <a:avLst/>
          </a:prstGeom>
          <a:noFill/>
          <a:ln>
            <a:noFill/>
          </a:ln>
        </p:spPr>
        <p:txBody>
          <a:bodyPr spcFirstLastPara="1" wrap="square" lIns="0" tIns="45700" rIns="91425" bIns="45700" anchor="b" anchorCtr="1">
            <a:noAutofit/>
          </a:bodyPr>
          <a:lstStyle/>
          <a:p>
            <a:pPr marL="0" marR="0" lvl="0" indent="0" algn="ctr" rtl="0">
              <a:lnSpc>
                <a:spcPct val="70000"/>
              </a:lnSpc>
              <a:spcBef>
                <a:spcPts val="0"/>
              </a:spcBef>
              <a:spcAft>
                <a:spcPts val="0"/>
              </a:spcAft>
              <a:buClr>
                <a:srgbClr val="000000"/>
              </a:buClr>
              <a:buSzPts val="3600"/>
              <a:buFont typeface="Arial Narrow"/>
              <a:buNone/>
            </a:pPr>
            <a:r>
              <a:rPr lang="en-US" dirty="0">
                <a:solidFill>
                  <a:schemeClr val="accent1"/>
                </a:solidFill>
              </a:rPr>
              <a:t>GIT</a:t>
            </a:r>
            <a:r>
              <a:rPr lang="en-US" dirty="0"/>
              <a:t> – What is Git?</a:t>
            </a:r>
            <a:endParaRPr sz="3600" b="1" i="0" u="none" strike="noStrike" cap="none" dirty="0">
              <a:solidFill>
                <a:srgbClr val="000000"/>
              </a:solidFill>
              <a:latin typeface="Arial Narrow"/>
              <a:ea typeface="Arial Narrow"/>
              <a:cs typeface="Arial Narrow"/>
              <a:sym typeface="Arial Narrow"/>
            </a:endParaRPr>
          </a:p>
        </p:txBody>
      </p:sp>
      <p:sp>
        <p:nvSpPr>
          <p:cNvPr id="11" name="Rectangle 10"/>
          <p:cNvSpPr/>
          <p:nvPr/>
        </p:nvSpPr>
        <p:spPr>
          <a:xfrm>
            <a:off x="3478649" y="2094247"/>
            <a:ext cx="7903048" cy="954107"/>
          </a:xfrm>
          <a:prstGeom prst="rect">
            <a:avLst/>
          </a:prstGeom>
        </p:spPr>
        <p:txBody>
          <a:bodyPr wrap="square">
            <a:spAutoFit/>
          </a:bodyPr>
          <a:lstStyle/>
          <a:p>
            <a:pPr lvl="1"/>
            <a:r>
              <a:rPr lang="en-US" dirty="0"/>
              <a:t>Git is a version control system used for tracking changes of any set of files. </a:t>
            </a:r>
          </a:p>
          <a:p>
            <a:pPr lvl="1"/>
            <a:br>
              <a:rPr lang="en-US" dirty="0"/>
            </a:br>
            <a:r>
              <a:rPr lang="en-US" dirty="0"/>
              <a:t>Its main advantages are that it coordinates the work of multiple programmers during software development, speed, data integrity and parallelism.</a:t>
            </a:r>
            <a:endParaRPr lang="en-GB" b="1" dirty="0">
              <a:solidFill>
                <a:schemeClr val="accent1"/>
              </a:solidFill>
            </a:endParaRPr>
          </a:p>
        </p:txBody>
      </p:sp>
      <p:pic>
        <p:nvPicPr>
          <p:cNvPr id="3" name="Picture 2" descr="Logo, icon&#10;&#10;Description automatically generated">
            <a:extLst>
              <a:ext uri="{FF2B5EF4-FFF2-40B4-BE49-F238E27FC236}">
                <a16:creationId xmlns:a16="http://schemas.microsoft.com/office/drawing/2014/main" id="{BF585975-B695-42C0-88FB-9DBFC8AA8B86}"/>
              </a:ext>
            </a:extLst>
          </p:cNvPr>
          <p:cNvPicPr>
            <a:picLocks noChangeAspect="1"/>
          </p:cNvPicPr>
          <p:nvPr/>
        </p:nvPicPr>
        <p:blipFill>
          <a:blip r:embed="rId3"/>
          <a:stretch>
            <a:fillRect/>
          </a:stretch>
        </p:blipFill>
        <p:spPr>
          <a:xfrm>
            <a:off x="810303" y="2158208"/>
            <a:ext cx="2339570" cy="977867"/>
          </a:xfrm>
          <a:prstGeom prst="rect">
            <a:avLst/>
          </a:prstGeom>
        </p:spPr>
      </p:pic>
      <p:sp>
        <p:nvSpPr>
          <p:cNvPr id="8" name="Rectangle 7">
            <a:extLst>
              <a:ext uri="{FF2B5EF4-FFF2-40B4-BE49-F238E27FC236}">
                <a16:creationId xmlns:a16="http://schemas.microsoft.com/office/drawing/2014/main" id="{02AF0D00-0F78-4483-84E6-697FAC505AB1}"/>
              </a:ext>
            </a:extLst>
          </p:cNvPr>
          <p:cNvSpPr/>
          <p:nvPr/>
        </p:nvSpPr>
        <p:spPr>
          <a:xfrm>
            <a:off x="810303" y="3956713"/>
            <a:ext cx="7903048" cy="1508105"/>
          </a:xfrm>
          <a:prstGeom prst="rect">
            <a:avLst/>
          </a:prstGeom>
        </p:spPr>
        <p:txBody>
          <a:bodyPr wrap="square">
            <a:spAutoFit/>
          </a:bodyPr>
          <a:lstStyle/>
          <a:p>
            <a:pPr lvl="1"/>
            <a:r>
              <a:rPr lang="en-US" sz="1800" b="1" dirty="0"/>
              <a:t>Why use Git?</a:t>
            </a:r>
            <a:br>
              <a:rPr lang="en-US" sz="1800" b="1" dirty="0"/>
            </a:br>
            <a:endParaRPr lang="en-US" sz="1800" b="1" dirty="0"/>
          </a:p>
          <a:p>
            <a:pPr marL="342900" lvl="1" indent="-342900">
              <a:buFont typeface="Arial" panose="020B0604020202020204" pitchFamily="34" charset="0"/>
              <a:buChar char="•"/>
            </a:pPr>
            <a:r>
              <a:rPr lang="en-US" dirty="0">
                <a:solidFill>
                  <a:schemeClr val="tx1"/>
                </a:solidFill>
              </a:rPr>
              <a:t>It’s a safe and easy way to store your project remotely</a:t>
            </a:r>
          </a:p>
          <a:p>
            <a:pPr marL="342900" lvl="1" indent="-342900">
              <a:buFont typeface="Arial" panose="020B0604020202020204" pitchFamily="34" charset="0"/>
              <a:buChar char="•"/>
            </a:pPr>
            <a:r>
              <a:rPr lang="en-US" dirty="0">
                <a:solidFill>
                  <a:schemeClr val="tx1"/>
                </a:solidFill>
              </a:rPr>
              <a:t>Multiple programmers have access and can work on the project in parallel</a:t>
            </a:r>
          </a:p>
          <a:p>
            <a:pPr marL="342900" lvl="1" indent="-342900">
              <a:buFont typeface="Arial" panose="020B0604020202020204" pitchFamily="34" charset="0"/>
              <a:buChar char="•"/>
            </a:pPr>
            <a:r>
              <a:rPr lang="en-US" dirty="0">
                <a:solidFill>
                  <a:schemeClr val="tx1"/>
                </a:solidFill>
              </a:rPr>
              <a:t>Helps you keep track of all the changes to the project</a:t>
            </a:r>
          </a:p>
          <a:p>
            <a:pPr marL="342900" lvl="1" indent="-342900">
              <a:buFont typeface="Arial" panose="020B0604020202020204" pitchFamily="34" charset="0"/>
              <a:buChar char="•"/>
            </a:pPr>
            <a:r>
              <a:rPr lang="en-US" dirty="0">
                <a:solidFill>
                  <a:schemeClr val="tx1"/>
                </a:solidFill>
              </a:rPr>
              <a:t>You can always roll back to previous versions of the code, if needed</a:t>
            </a:r>
            <a:endParaRPr lang="en-GB" sz="1200" dirty="0">
              <a:solidFill>
                <a:schemeClr val="tx1"/>
              </a:solidFill>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806824" y="996707"/>
            <a:ext cx="4186165" cy="660738"/>
          </a:xfrm>
          <a:prstGeom prst="rect">
            <a:avLst/>
          </a:prstGeom>
          <a:noFill/>
          <a:ln>
            <a:noFill/>
          </a:ln>
        </p:spPr>
        <p:txBody>
          <a:bodyPr spcFirstLastPara="1" wrap="square" lIns="0" tIns="45700" rIns="91425" bIns="45700" anchor="t" anchorCtr="0">
            <a:noAutofit/>
          </a:bodyPr>
          <a:lstStyle/>
          <a:p>
            <a:pPr marL="0" marR="0" lvl="0" indent="0" algn="l" rtl="0">
              <a:lnSpc>
                <a:spcPct val="70000"/>
              </a:lnSpc>
              <a:spcBef>
                <a:spcPts val="0"/>
              </a:spcBef>
              <a:spcAft>
                <a:spcPts val="0"/>
              </a:spcAft>
              <a:buClr>
                <a:srgbClr val="000000"/>
              </a:buClr>
              <a:buSzPts val="4800"/>
              <a:buFont typeface="Arial Narrow"/>
              <a:buNone/>
            </a:pPr>
            <a:r>
              <a:rPr lang="en-US" sz="4800" b="1" i="0" u="none" strike="noStrike" cap="none" dirty="0">
                <a:solidFill>
                  <a:srgbClr val="000000"/>
                </a:solidFill>
                <a:latin typeface="Arial Narrow"/>
                <a:ea typeface="Arial Narrow"/>
                <a:cs typeface="Arial Narrow"/>
                <a:sym typeface="Arial Narrow"/>
              </a:rPr>
              <a:t>AGENDA</a:t>
            </a:r>
            <a:endParaRPr sz="4800" b="1" i="0" u="none" strike="noStrike" cap="none" dirty="0">
              <a:solidFill>
                <a:srgbClr val="000000"/>
              </a:solidFill>
              <a:latin typeface="Arial Narrow"/>
              <a:ea typeface="Arial Narrow"/>
              <a:cs typeface="Arial Narrow"/>
              <a:sym typeface="Arial Narrow"/>
            </a:endParaRPr>
          </a:p>
        </p:txBody>
      </p:sp>
      <p:sp>
        <p:nvSpPr>
          <p:cNvPr id="227" name="Shape 227"/>
          <p:cNvSpPr txBox="1">
            <a:spLocks noGrp="1"/>
          </p:cNvSpPr>
          <p:nvPr>
            <p:ph type="body" idx="1"/>
          </p:nvPr>
        </p:nvSpPr>
        <p:spPr>
          <a:xfrm>
            <a:off x="806824" y="1962989"/>
            <a:ext cx="9682333" cy="4342562"/>
          </a:xfrm>
          <a:prstGeom prst="rect">
            <a:avLst/>
          </a:prstGeom>
          <a:noFill/>
          <a:ln>
            <a:noFill/>
          </a:ln>
        </p:spPr>
        <p:txBody>
          <a:bodyPr spcFirstLastPara="1" wrap="square" lIns="0" tIns="45700" rIns="91425" bIns="45700" anchor="t" anchorCtr="0">
            <a:noAutofit/>
          </a:bodyPr>
          <a:lstStyle/>
          <a:p>
            <a:pPr marL="457200" marR="0" lvl="0" indent="-457200" algn="l" rtl="0">
              <a:lnSpc>
                <a:spcPct val="90000"/>
              </a:lnSpc>
              <a:spcBef>
                <a:spcPts val="0"/>
              </a:spcBef>
              <a:spcAft>
                <a:spcPts val="0"/>
              </a:spcAft>
              <a:buClr>
                <a:srgbClr val="DE411B"/>
              </a:buClr>
              <a:buSzPts val="3300"/>
              <a:buFont typeface="Noto Sans Symbols"/>
              <a:buChar char="▪"/>
            </a:pPr>
            <a:r>
              <a:rPr lang="en-US" sz="3100" dirty="0">
                <a:solidFill>
                  <a:srgbClr val="FF0000"/>
                </a:solidFill>
              </a:rPr>
              <a:t>Git</a:t>
            </a:r>
          </a:p>
          <a:p>
            <a:pPr lvl="1" indent="-457200">
              <a:spcBef>
                <a:spcPts val="0"/>
              </a:spcBef>
              <a:buSzPts val="3300"/>
              <a:buFont typeface="Noto Sans Symbols"/>
              <a:buChar char="▪"/>
            </a:pPr>
            <a:r>
              <a:rPr lang="en-US" sz="2000" dirty="0">
                <a:solidFill>
                  <a:schemeClr val="tx1"/>
                </a:solidFill>
              </a:rPr>
              <a:t>What is Git?</a:t>
            </a:r>
          </a:p>
          <a:p>
            <a:pPr lvl="1" indent="-457200">
              <a:spcBef>
                <a:spcPts val="0"/>
              </a:spcBef>
              <a:buSzPts val="3300"/>
              <a:buFont typeface="Noto Sans Symbols"/>
              <a:buChar char="▪"/>
            </a:pPr>
            <a:r>
              <a:rPr lang="en-US" sz="2000" dirty="0">
                <a:solidFill>
                  <a:schemeClr val="accent1"/>
                </a:solidFill>
              </a:rPr>
              <a:t>Main Concepts</a:t>
            </a:r>
          </a:p>
          <a:p>
            <a:pPr lvl="1" indent="-457200">
              <a:spcBef>
                <a:spcPts val="0"/>
              </a:spcBef>
              <a:buSzPts val="3300"/>
              <a:buFont typeface="Noto Sans Symbols"/>
              <a:buChar char="▪"/>
            </a:pPr>
            <a:r>
              <a:rPr lang="en-US" sz="2000" dirty="0">
                <a:solidFill>
                  <a:schemeClr val="tx1"/>
                </a:solidFill>
              </a:rPr>
              <a:t>Basic Commands</a:t>
            </a:r>
            <a:endParaRPr lang="en-US" sz="2000" dirty="0">
              <a:solidFill>
                <a:schemeClr val="accent1"/>
              </a:solidFill>
            </a:endParaRPr>
          </a:p>
          <a:p>
            <a:pPr lvl="1" indent="-457200">
              <a:spcBef>
                <a:spcPts val="0"/>
              </a:spcBef>
              <a:buSzPts val="3300"/>
              <a:buFont typeface="Noto Sans Symbols"/>
              <a:buChar char="▪"/>
            </a:pPr>
            <a:r>
              <a:rPr lang="en-US" sz="2000" dirty="0">
                <a:solidFill>
                  <a:schemeClr val="tx1"/>
                </a:solidFill>
              </a:rPr>
              <a:t>Setup and Configuration</a:t>
            </a:r>
          </a:p>
          <a:p>
            <a:pPr lvl="1" indent="-457200">
              <a:spcBef>
                <a:spcPts val="0"/>
              </a:spcBef>
              <a:buSzPts val="3300"/>
              <a:buFont typeface="Noto Sans Symbols"/>
              <a:buChar char="▪"/>
            </a:pPr>
            <a:r>
              <a:rPr lang="en-US" sz="2000" dirty="0">
                <a:solidFill>
                  <a:schemeClr val="tx1"/>
                </a:solidFill>
              </a:rPr>
              <a:t>Demonstration</a:t>
            </a:r>
          </a:p>
          <a:p>
            <a:pPr marL="457200" marR="0" lvl="0" indent="-457200" algn="l" rtl="0">
              <a:lnSpc>
                <a:spcPct val="90000"/>
              </a:lnSpc>
              <a:spcBef>
                <a:spcPts val="0"/>
              </a:spcBef>
              <a:spcAft>
                <a:spcPts val="0"/>
              </a:spcAft>
              <a:buClr>
                <a:srgbClr val="DE411B"/>
              </a:buClr>
              <a:buSzPts val="3300"/>
              <a:buFont typeface="Noto Sans Symbols"/>
              <a:buChar char="▪"/>
            </a:pPr>
            <a:r>
              <a:rPr lang="en-US" sz="3100" b="1" i="0" u="none" strike="noStrike" cap="none" dirty="0">
                <a:solidFill>
                  <a:schemeClr val="tx1"/>
                </a:solidFill>
                <a:sym typeface="Arial Narrow"/>
              </a:rPr>
              <a:t>Maven</a:t>
            </a:r>
          </a:p>
          <a:p>
            <a:pPr lvl="1" indent="-457200">
              <a:spcBef>
                <a:spcPts val="0"/>
              </a:spcBef>
              <a:buSzPts val="3300"/>
              <a:buFont typeface="Noto Sans Symbols"/>
              <a:buChar char="▪"/>
            </a:pPr>
            <a:r>
              <a:rPr lang="en-US" sz="2000" u="none" strike="noStrike" cap="none" dirty="0">
                <a:solidFill>
                  <a:schemeClr val="tx1"/>
                </a:solidFill>
                <a:sym typeface="Arial Narrow"/>
              </a:rPr>
              <a:t>What is Maven?</a:t>
            </a:r>
          </a:p>
          <a:p>
            <a:pPr lvl="1" indent="-457200">
              <a:spcBef>
                <a:spcPts val="0"/>
              </a:spcBef>
              <a:buSzPts val="3300"/>
              <a:buFont typeface="Noto Sans Symbols"/>
              <a:buChar char="▪"/>
            </a:pPr>
            <a:r>
              <a:rPr lang="en-US" sz="2000" dirty="0">
                <a:solidFill>
                  <a:schemeClr val="tx1"/>
                </a:solidFill>
                <a:sym typeface="Arial Narrow"/>
              </a:rPr>
              <a:t>Maven Commands</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Project Structure</a:t>
            </a:r>
          </a:p>
          <a:p>
            <a:pPr lvl="1" indent="-457200">
              <a:spcBef>
                <a:spcPts val="0"/>
              </a:spcBef>
              <a:buSzPts val="3300"/>
              <a:buFont typeface="Noto Sans Symbols"/>
              <a:buChar char="▪"/>
            </a:pPr>
            <a:r>
              <a:rPr lang="en-US" sz="2000" u="none" strike="noStrike" cap="none" dirty="0">
                <a:solidFill>
                  <a:schemeClr val="tx1"/>
                </a:solidFill>
                <a:sym typeface="Arial Narrow"/>
              </a:rPr>
              <a:t>POM Files</a:t>
            </a:r>
          </a:p>
          <a:p>
            <a:pPr lvl="1" indent="-457200">
              <a:spcBef>
                <a:spcPts val="0"/>
              </a:spcBef>
              <a:buSzPts val="3300"/>
              <a:buFont typeface="Noto Sans Symbols"/>
              <a:buChar char="▪"/>
            </a:pPr>
            <a:r>
              <a:rPr lang="en-US" sz="2000" dirty="0">
                <a:solidFill>
                  <a:schemeClr val="tx1"/>
                </a:solidFill>
                <a:sym typeface="Arial Narrow"/>
              </a:rPr>
              <a:t>Dependency Management</a:t>
            </a:r>
            <a:endParaRPr lang="en-US" sz="2000" dirty="0">
              <a:solidFill>
                <a:schemeClr val="tx1"/>
              </a:solidFill>
            </a:endParaRPr>
          </a:p>
          <a:p>
            <a:pPr lvl="1" indent="-457200">
              <a:spcBef>
                <a:spcPts val="0"/>
              </a:spcBef>
              <a:buSzPts val="3300"/>
              <a:buFont typeface="Noto Sans Symbols"/>
              <a:buChar char="▪"/>
            </a:pPr>
            <a:r>
              <a:rPr lang="en-US" sz="2000" dirty="0">
                <a:solidFill>
                  <a:schemeClr val="tx1"/>
                </a:solidFill>
              </a:rPr>
              <a:t>Setup and Configuration</a:t>
            </a:r>
            <a:endParaRPr lang="en-US" sz="2000" u="none" strike="noStrike" cap="none" dirty="0">
              <a:solidFill>
                <a:schemeClr val="tx1"/>
              </a:solidFill>
              <a:sym typeface="Arial Narrow"/>
            </a:endParaRPr>
          </a:p>
          <a:p>
            <a:pPr lvl="1" indent="-457200">
              <a:spcBef>
                <a:spcPts val="0"/>
              </a:spcBef>
              <a:buSzPts val="3300"/>
              <a:buFont typeface="Noto Sans Symbols"/>
              <a:buChar char="▪"/>
            </a:pPr>
            <a:r>
              <a:rPr lang="en-US" sz="2000" dirty="0">
                <a:solidFill>
                  <a:schemeClr val="tx1"/>
                </a:solidFill>
                <a:sym typeface="Arial Narrow"/>
              </a:rPr>
              <a:t>Demonstration</a:t>
            </a:r>
            <a:endParaRPr lang="en-US" sz="2400" u="none" strike="noStrike" cap="none" dirty="0">
              <a:solidFill>
                <a:schemeClr val="tx1"/>
              </a:solidFill>
              <a:sym typeface="Arial Narrow"/>
            </a:endParaRPr>
          </a:p>
        </p:txBody>
      </p:sp>
    </p:spTree>
    <p:extLst>
      <p:ext uri="{BB962C8B-B14F-4D97-AF65-F5344CB8AC3E}">
        <p14:creationId xmlns:p14="http://schemas.microsoft.com/office/powerpoint/2010/main" val="362591638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D983-C1A8-4140-BF8E-C1678232E22D}"/>
              </a:ext>
            </a:extLst>
          </p:cNvPr>
          <p:cNvSpPr>
            <a:spLocks noGrp="1"/>
          </p:cNvSpPr>
          <p:nvPr>
            <p:ph type="title"/>
          </p:nvPr>
        </p:nvSpPr>
        <p:spPr/>
        <p:txBody>
          <a:bodyPr/>
          <a:lstStyle/>
          <a:p>
            <a:r>
              <a:rPr lang="en-US" dirty="0">
                <a:solidFill>
                  <a:schemeClr val="accent1"/>
                </a:solidFill>
              </a:rPr>
              <a:t>GIT</a:t>
            </a:r>
            <a:r>
              <a:rPr lang="en-US" dirty="0"/>
              <a:t> – Main Concepts</a:t>
            </a:r>
            <a:endParaRPr lang="ro-RO" dirty="0"/>
          </a:p>
        </p:txBody>
      </p:sp>
      <p:sp>
        <p:nvSpPr>
          <p:cNvPr id="4" name="Text Placeholder 3">
            <a:extLst>
              <a:ext uri="{FF2B5EF4-FFF2-40B4-BE49-F238E27FC236}">
                <a16:creationId xmlns:a16="http://schemas.microsoft.com/office/drawing/2014/main" id="{E5E61B22-46C2-499D-938F-7603DAF62062}"/>
              </a:ext>
            </a:extLst>
          </p:cNvPr>
          <p:cNvSpPr>
            <a:spLocks noGrp="1"/>
          </p:cNvSpPr>
          <p:nvPr>
            <p:ph type="body" idx="2"/>
          </p:nvPr>
        </p:nvSpPr>
        <p:spPr>
          <a:xfrm>
            <a:off x="1180011" y="1558446"/>
            <a:ext cx="9831977" cy="1201232"/>
          </a:xfrm>
        </p:spPr>
        <p:txBody>
          <a:bodyPr/>
          <a:lstStyle/>
          <a:p>
            <a:r>
              <a:rPr lang="en-US" dirty="0"/>
              <a:t>In order to function, Git uses multiple concepts. The main we will talk about are </a:t>
            </a:r>
            <a:r>
              <a:rPr lang="en-US" dirty="0">
                <a:solidFill>
                  <a:schemeClr val="accent1"/>
                </a:solidFill>
              </a:rPr>
              <a:t>repositories</a:t>
            </a:r>
            <a:r>
              <a:rPr lang="en-US" dirty="0"/>
              <a:t>, </a:t>
            </a:r>
            <a:r>
              <a:rPr lang="en-US" dirty="0">
                <a:solidFill>
                  <a:schemeClr val="accent1"/>
                </a:solidFill>
              </a:rPr>
              <a:t>branches</a:t>
            </a:r>
            <a:r>
              <a:rPr lang="en-US" dirty="0"/>
              <a:t>, </a:t>
            </a:r>
            <a:r>
              <a:rPr lang="en-US" dirty="0">
                <a:solidFill>
                  <a:schemeClr val="accent1"/>
                </a:solidFill>
              </a:rPr>
              <a:t>commits</a:t>
            </a:r>
            <a:r>
              <a:rPr lang="en-US" dirty="0">
                <a:solidFill>
                  <a:schemeClr val="tx1"/>
                </a:solidFill>
              </a:rPr>
              <a:t>,</a:t>
            </a:r>
            <a:r>
              <a:rPr lang="en-US" dirty="0">
                <a:solidFill>
                  <a:schemeClr val="accent1"/>
                </a:solidFill>
              </a:rPr>
              <a:t> merging </a:t>
            </a:r>
            <a:r>
              <a:rPr lang="en-US" dirty="0">
                <a:solidFill>
                  <a:schemeClr val="tx1"/>
                </a:solidFill>
              </a:rPr>
              <a:t>and</a:t>
            </a:r>
            <a:r>
              <a:rPr lang="en-US" dirty="0">
                <a:solidFill>
                  <a:schemeClr val="accent1"/>
                </a:solidFill>
              </a:rPr>
              <a:t> conflicts</a:t>
            </a:r>
            <a:endParaRPr lang="ro-RO" dirty="0">
              <a:solidFill>
                <a:schemeClr val="accent1"/>
              </a:solidFill>
            </a:endParaRPr>
          </a:p>
        </p:txBody>
      </p:sp>
      <p:sp>
        <p:nvSpPr>
          <p:cNvPr id="7" name="Text Placeholder 2">
            <a:extLst>
              <a:ext uri="{FF2B5EF4-FFF2-40B4-BE49-F238E27FC236}">
                <a16:creationId xmlns:a16="http://schemas.microsoft.com/office/drawing/2014/main" id="{2475078C-BF6C-45CF-93BF-929D517DE334}"/>
              </a:ext>
            </a:extLst>
          </p:cNvPr>
          <p:cNvSpPr>
            <a:spLocks noGrp="1"/>
          </p:cNvSpPr>
          <p:nvPr>
            <p:ph type="body" idx="1"/>
          </p:nvPr>
        </p:nvSpPr>
        <p:spPr>
          <a:xfrm>
            <a:off x="1180010" y="2757375"/>
            <a:ext cx="9831977" cy="424732"/>
          </a:xfrm>
        </p:spPr>
        <p:txBody>
          <a:bodyPr/>
          <a:lstStyle/>
          <a:p>
            <a:r>
              <a:rPr lang="en-US" dirty="0"/>
              <a:t>Repository</a:t>
            </a:r>
            <a:endParaRPr lang="ro-RO" dirty="0"/>
          </a:p>
        </p:txBody>
      </p:sp>
      <p:sp>
        <p:nvSpPr>
          <p:cNvPr id="8" name="Text Placeholder 2">
            <a:extLst>
              <a:ext uri="{FF2B5EF4-FFF2-40B4-BE49-F238E27FC236}">
                <a16:creationId xmlns:a16="http://schemas.microsoft.com/office/drawing/2014/main" id="{9DFEDD7F-79B1-4B15-BF21-DFE6C2FFED9B}"/>
              </a:ext>
            </a:extLst>
          </p:cNvPr>
          <p:cNvSpPr txBox="1">
            <a:spLocks/>
          </p:cNvSpPr>
          <p:nvPr/>
        </p:nvSpPr>
        <p:spPr>
          <a:xfrm>
            <a:off x="1210832" y="3182107"/>
            <a:ext cx="9831977" cy="670802"/>
          </a:xfrm>
          <a:prstGeom prst="rect">
            <a:avLst/>
          </a:prstGeom>
          <a:noFill/>
          <a:ln>
            <a:noFill/>
          </a:ln>
        </p:spPr>
        <p:txBody>
          <a:bodyPr spcFirstLastPara="1" wrap="square" lIns="0" tIns="45700" rIns="91425" bIns="45700" anchor="b"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800" b="0" dirty="0">
                <a:solidFill>
                  <a:schemeClr val="tx1"/>
                </a:solidFill>
              </a:rPr>
              <a:t>A repository is the workspace of a project. It contains the projects code as well as all the </a:t>
            </a:r>
            <a:r>
              <a:rPr lang="en-US" sz="1800" b="0" dirty="0">
                <a:solidFill>
                  <a:schemeClr val="accent1"/>
                </a:solidFill>
              </a:rPr>
              <a:t>branches</a:t>
            </a:r>
            <a:r>
              <a:rPr lang="en-US" sz="1800" b="0" dirty="0">
                <a:solidFill>
                  <a:schemeClr val="tx1"/>
                </a:solidFill>
              </a:rPr>
              <a:t>, </a:t>
            </a:r>
            <a:r>
              <a:rPr lang="en-US" sz="1800" b="0" dirty="0">
                <a:solidFill>
                  <a:schemeClr val="accent1"/>
                </a:solidFill>
              </a:rPr>
              <a:t>commits </a:t>
            </a:r>
            <a:r>
              <a:rPr lang="en-US" sz="1800" b="0" dirty="0">
                <a:solidFill>
                  <a:schemeClr val="tx1"/>
                </a:solidFill>
              </a:rPr>
              <a:t>and</a:t>
            </a:r>
            <a:r>
              <a:rPr lang="en-US" sz="1800" b="0" dirty="0">
                <a:solidFill>
                  <a:schemeClr val="accent1"/>
                </a:solidFill>
              </a:rPr>
              <a:t> pull requests</a:t>
            </a:r>
            <a:r>
              <a:rPr lang="en-US" sz="1800" b="0" dirty="0">
                <a:solidFill>
                  <a:schemeClr val="tx1"/>
                </a:solidFill>
              </a:rPr>
              <a:t> that have been created. Repositories can be categorized as follows:</a:t>
            </a:r>
            <a:endParaRPr lang="ro-RO" sz="1800" b="0" dirty="0">
              <a:solidFill>
                <a:schemeClr val="tx1"/>
              </a:solidFill>
            </a:endParaRPr>
          </a:p>
        </p:txBody>
      </p:sp>
      <p:sp>
        <p:nvSpPr>
          <p:cNvPr id="9" name="Text Placeholder 2">
            <a:extLst>
              <a:ext uri="{FF2B5EF4-FFF2-40B4-BE49-F238E27FC236}">
                <a16:creationId xmlns:a16="http://schemas.microsoft.com/office/drawing/2014/main" id="{220DE0A7-C879-4D2B-AB5A-9392780C9D5A}"/>
              </a:ext>
            </a:extLst>
          </p:cNvPr>
          <p:cNvSpPr txBox="1">
            <a:spLocks/>
          </p:cNvSpPr>
          <p:nvPr/>
        </p:nvSpPr>
        <p:spPr>
          <a:xfrm>
            <a:off x="359296" y="4275338"/>
            <a:ext cx="5767524" cy="1572523"/>
          </a:xfrm>
          <a:prstGeom prst="rect">
            <a:avLst/>
          </a:prstGeom>
          <a:noFill/>
          <a:ln>
            <a:noFill/>
          </a:ln>
        </p:spPr>
        <p:txBody>
          <a:bodyPr spcFirstLastPara="1" wrap="square" lIns="0" tIns="45700" rIns="91425" bIns="45700" anchor="ctr"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514350" indent="-285750">
              <a:buFont typeface="Arial" panose="020B0604020202020204" pitchFamily="34" charset="0"/>
              <a:buChar char="•"/>
            </a:pPr>
            <a:r>
              <a:rPr lang="en-US" sz="1800" b="0" dirty="0">
                <a:solidFill>
                  <a:schemeClr val="tx1"/>
                </a:solidFill>
              </a:rPr>
              <a:t>Public – anyone can read the code and the history of changes</a:t>
            </a:r>
          </a:p>
          <a:p>
            <a:pPr marL="514350" indent="-285750">
              <a:buFont typeface="Arial" panose="020B0604020202020204" pitchFamily="34" charset="0"/>
              <a:buChar char="•"/>
            </a:pPr>
            <a:r>
              <a:rPr lang="en-US" sz="1800" b="0" dirty="0">
                <a:solidFill>
                  <a:schemeClr val="tx1"/>
                </a:solidFill>
              </a:rPr>
              <a:t>Private – read access is granted only by the owners</a:t>
            </a:r>
            <a:endParaRPr lang="ro-RO" sz="1800" b="0" dirty="0">
              <a:solidFill>
                <a:schemeClr val="tx1"/>
              </a:solidFill>
            </a:endParaRPr>
          </a:p>
        </p:txBody>
      </p:sp>
      <p:sp>
        <p:nvSpPr>
          <p:cNvPr id="10" name="Text Placeholder 2">
            <a:extLst>
              <a:ext uri="{FF2B5EF4-FFF2-40B4-BE49-F238E27FC236}">
                <a16:creationId xmlns:a16="http://schemas.microsoft.com/office/drawing/2014/main" id="{4513BFDB-F398-4654-87B0-2FD1EDD1E693}"/>
              </a:ext>
            </a:extLst>
          </p:cNvPr>
          <p:cNvSpPr txBox="1">
            <a:spLocks/>
          </p:cNvSpPr>
          <p:nvPr/>
        </p:nvSpPr>
        <p:spPr>
          <a:xfrm>
            <a:off x="6095998" y="4275338"/>
            <a:ext cx="5563340" cy="1572523"/>
          </a:xfrm>
          <a:prstGeom prst="rect">
            <a:avLst/>
          </a:prstGeom>
          <a:noFill/>
          <a:ln>
            <a:noFill/>
          </a:ln>
        </p:spPr>
        <p:txBody>
          <a:bodyPr spcFirstLastPara="1" wrap="square" lIns="0" tIns="45700" rIns="91425" bIns="45700" anchor="ctr"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514350" indent="-285750">
              <a:buFont typeface="Arial" panose="020B0604020202020204" pitchFamily="34" charset="0"/>
              <a:buChar char="•"/>
            </a:pPr>
            <a:r>
              <a:rPr lang="en-US" sz="1800" b="0" dirty="0">
                <a:solidFill>
                  <a:schemeClr val="tx1"/>
                </a:solidFill>
              </a:rPr>
              <a:t>Remote – stored on a remote server. </a:t>
            </a:r>
          </a:p>
          <a:p>
            <a:pPr marL="514350" indent="-285750">
              <a:buFont typeface="Arial" panose="020B0604020202020204" pitchFamily="34" charset="0"/>
              <a:buChar char="•"/>
            </a:pPr>
            <a:r>
              <a:rPr lang="en-US" sz="1800" b="0" dirty="0">
                <a:solidFill>
                  <a:schemeClr val="tx1"/>
                </a:solidFill>
              </a:rPr>
              <a:t>Local – a local copy of a remote repository. While working, every developer will have its own local copy of the repo.</a:t>
            </a:r>
          </a:p>
          <a:p>
            <a:pPr marL="228600" indent="0"/>
            <a:r>
              <a:rPr lang="en-US" sz="1800" b="0" dirty="0">
                <a:solidFill>
                  <a:schemeClr val="tx1"/>
                </a:solidFill>
              </a:rPr>
              <a:t> The local and remote repositories aren’t automatically synchronized</a:t>
            </a:r>
            <a:endParaRPr lang="ro-RO" sz="1800" b="0" dirty="0">
              <a:solidFill>
                <a:schemeClr val="tx1"/>
              </a:solidFill>
            </a:endParaRPr>
          </a:p>
        </p:txBody>
      </p:sp>
    </p:spTree>
    <p:extLst>
      <p:ext uri="{BB962C8B-B14F-4D97-AF65-F5344CB8AC3E}">
        <p14:creationId xmlns:p14="http://schemas.microsoft.com/office/powerpoint/2010/main" val="58985801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D983-C1A8-4140-BF8E-C1678232E22D}"/>
              </a:ext>
            </a:extLst>
          </p:cNvPr>
          <p:cNvSpPr>
            <a:spLocks noGrp="1"/>
          </p:cNvSpPr>
          <p:nvPr>
            <p:ph type="title"/>
          </p:nvPr>
        </p:nvSpPr>
        <p:spPr/>
        <p:txBody>
          <a:bodyPr/>
          <a:lstStyle/>
          <a:p>
            <a:r>
              <a:rPr lang="en-US" dirty="0">
                <a:solidFill>
                  <a:schemeClr val="accent1"/>
                </a:solidFill>
              </a:rPr>
              <a:t>GIT</a:t>
            </a:r>
            <a:r>
              <a:rPr lang="en-US" dirty="0"/>
              <a:t> – Main Concepts</a:t>
            </a:r>
            <a:endParaRPr lang="ro-RO" dirty="0"/>
          </a:p>
        </p:txBody>
      </p:sp>
      <p:sp>
        <p:nvSpPr>
          <p:cNvPr id="7" name="Text Placeholder 2">
            <a:extLst>
              <a:ext uri="{FF2B5EF4-FFF2-40B4-BE49-F238E27FC236}">
                <a16:creationId xmlns:a16="http://schemas.microsoft.com/office/drawing/2014/main" id="{2475078C-BF6C-45CF-93BF-929D517DE334}"/>
              </a:ext>
            </a:extLst>
          </p:cNvPr>
          <p:cNvSpPr>
            <a:spLocks noGrp="1"/>
          </p:cNvSpPr>
          <p:nvPr>
            <p:ph type="body" idx="1"/>
          </p:nvPr>
        </p:nvSpPr>
        <p:spPr>
          <a:xfrm>
            <a:off x="1180009" y="1546899"/>
            <a:ext cx="9831977" cy="424732"/>
          </a:xfrm>
        </p:spPr>
        <p:txBody>
          <a:bodyPr/>
          <a:lstStyle/>
          <a:p>
            <a:r>
              <a:rPr lang="en-US" dirty="0"/>
              <a:t>Commit</a:t>
            </a:r>
            <a:endParaRPr lang="ro-RO" dirty="0"/>
          </a:p>
        </p:txBody>
      </p:sp>
      <p:sp>
        <p:nvSpPr>
          <p:cNvPr id="8" name="Text Placeholder 2">
            <a:extLst>
              <a:ext uri="{FF2B5EF4-FFF2-40B4-BE49-F238E27FC236}">
                <a16:creationId xmlns:a16="http://schemas.microsoft.com/office/drawing/2014/main" id="{9DFEDD7F-79B1-4B15-BF21-DFE6C2FFED9B}"/>
              </a:ext>
            </a:extLst>
          </p:cNvPr>
          <p:cNvSpPr txBox="1">
            <a:spLocks/>
          </p:cNvSpPr>
          <p:nvPr/>
        </p:nvSpPr>
        <p:spPr>
          <a:xfrm>
            <a:off x="1180008" y="1971631"/>
            <a:ext cx="9831977" cy="1271692"/>
          </a:xfrm>
          <a:prstGeom prst="rect">
            <a:avLst/>
          </a:prstGeom>
          <a:noFill/>
          <a:ln>
            <a:noFill/>
          </a:ln>
        </p:spPr>
        <p:txBody>
          <a:bodyPr spcFirstLastPara="1" wrap="square" lIns="0"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800" b="0" dirty="0">
                <a:solidFill>
                  <a:schemeClr val="tx1"/>
                </a:solidFill>
              </a:rPr>
              <a:t>The </a:t>
            </a:r>
            <a:r>
              <a:rPr lang="en-US" sz="1800" b="0" dirty="0">
                <a:solidFill>
                  <a:schemeClr val="accent1"/>
                </a:solidFill>
              </a:rPr>
              <a:t>commit</a:t>
            </a:r>
            <a:r>
              <a:rPr lang="en-US" sz="1800" b="0" dirty="0">
                <a:solidFill>
                  <a:schemeClr val="tx1"/>
                </a:solidFill>
              </a:rPr>
              <a:t> is the fundamental concept of Git. Any code changes are wrapped in a commit.</a:t>
            </a:r>
          </a:p>
          <a:p>
            <a:r>
              <a:rPr lang="en-US" sz="1800" b="0" dirty="0">
                <a:solidFill>
                  <a:schemeClr val="tx1"/>
                </a:solidFill>
              </a:rPr>
              <a:t>A commit contains the name of its author, the date at which the commit was created, a message to easily understand what was changed in that commit and the actual changes to the code.</a:t>
            </a:r>
          </a:p>
        </p:txBody>
      </p:sp>
      <p:sp>
        <p:nvSpPr>
          <p:cNvPr id="18" name="TextBox 17">
            <a:extLst>
              <a:ext uri="{FF2B5EF4-FFF2-40B4-BE49-F238E27FC236}">
                <a16:creationId xmlns:a16="http://schemas.microsoft.com/office/drawing/2014/main" id="{6CED17F4-7FC2-4F74-A080-651ABBBDB856}"/>
              </a:ext>
            </a:extLst>
          </p:cNvPr>
          <p:cNvSpPr txBox="1"/>
          <p:nvPr/>
        </p:nvSpPr>
        <p:spPr>
          <a:xfrm>
            <a:off x="4056529" y="4628401"/>
            <a:ext cx="3522462" cy="307777"/>
          </a:xfrm>
          <a:prstGeom prst="rect">
            <a:avLst/>
          </a:prstGeom>
          <a:noFill/>
        </p:spPr>
        <p:txBody>
          <a:bodyPr wrap="square" rtlCol="0">
            <a:spAutoFit/>
          </a:bodyPr>
          <a:lstStyle/>
          <a:p>
            <a:pPr algn="ctr"/>
            <a:r>
              <a:rPr lang="en-US" dirty="0"/>
              <a:t>Example of a commit in the terminal</a:t>
            </a:r>
            <a:endParaRPr lang="ro-RO" dirty="0"/>
          </a:p>
        </p:txBody>
      </p:sp>
      <p:pic>
        <p:nvPicPr>
          <p:cNvPr id="4" name="Picture 3">
            <a:extLst>
              <a:ext uri="{FF2B5EF4-FFF2-40B4-BE49-F238E27FC236}">
                <a16:creationId xmlns:a16="http://schemas.microsoft.com/office/drawing/2014/main" id="{7E64C102-2908-4F23-8227-A1FC5C5442F2}"/>
              </a:ext>
            </a:extLst>
          </p:cNvPr>
          <p:cNvPicPr>
            <a:picLocks noChangeAspect="1"/>
          </p:cNvPicPr>
          <p:nvPr/>
        </p:nvPicPr>
        <p:blipFill>
          <a:blip r:embed="rId2"/>
          <a:stretch>
            <a:fillRect/>
          </a:stretch>
        </p:blipFill>
        <p:spPr>
          <a:xfrm>
            <a:off x="3424233" y="3668055"/>
            <a:ext cx="5343525" cy="933450"/>
          </a:xfrm>
          <a:prstGeom prst="rect">
            <a:avLst/>
          </a:prstGeom>
        </p:spPr>
      </p:pic>
    </p:spTree>
    <p:extLst>
      <p:ext uri="{BB962C8B-B14F-4D97-AF65-F5344CB8AC3E}">
        <p14:creationId xmlns:p14="http://schemas.microsoft.com/office/powerpoint/2010/main" val="29693332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D983-C1A8-4140-BF8E-C1678232E22D}"/>
              </a:ext>
            </a:extLst>
          </p:cNvPr>
          <p:cNvSpPr>
            <a:spLocks noGrp="1"/>
          </p:cNvSpPr>
          <p:nvPr>
            <p:ph type="title"/>
          </p:nvPr>
        </p:nvSpPr>
        <p:spPr/>
        <p:txBody>
          <a:bodyPr/>
          <a:lstStyle/>
          <a:p>
            <a:r>
              <a:rPr lang="en-US" dirty="0">
                <a:solidFill>
                  <a:schemeClr val="accent1"/>
                </a:solidFill>
              </a:rPr>
              <a:t>GIT</a:t>
            </a:r>
            <a:r>
              <a:rPr lang="en-US" dirty="0"/>
              <a:t> – Main Concepts</a:t>
            </a:r>
            <a:endParaRPr lang="ro-RO" dirty="0"/>
          </a:p>
        </p:txBody>
      </p:sp>
      <p:sp>
        <p:nvSpPr>
          <p:cNvPr id="7" name="Text Placeholder 2">
            <a:extLst>
              <a:ext uri="{FF2B5EF4-FFF2-40B4-BE49-F238E27FC236}">
                <a16:creationId xmlns:a16="http://schemas.microsoft.com/office/drawing/2014/main" id="{2475078C-BF6C-45CF-93BF-929D517DE334}"/>
              </a:ext>
            </a:extLst>
          </p:cNvPr>
          <p:cNvSpPr>
            <a:spLocks noGrp="1"/>
          </p:cNvSpPr>
          <p:nvPr>
            <p:ph type="body" idx="1"/>
          </p:nvPr>
        </p:nvSpPr>
        <p:spPr>
          <a:xfrm>
            <a:off x="1180008" y="1466908"/>
            <a:ext cx="9831977" cy="424732"/>
          </a:xfrm>
        </p:spPr>
        <p:txBody>
          <a:bodyPr/>
          <a:lstStyle/>
          <a:p>
            <a:r>
              <a:rPr lang="en-US" dirty="0"/>
              <a:t>Branch</a:t>
            </a:r>
            <a:endParaRPr lang="ro-RO" dirty="0"/>
          </a:p>
        </p:txBody>
      </p:sp>
      <p:sp>
        <p:nvSpPr>
          <p:cNvPr id="8" name="Text Placeholder 2">
            <a:extLst>
              <a:ext uri="{FF2B5EF4-FFF2-40B4-BE49-F238E27FC236}">
                <a16:creationId xmlns:a16="http://schemas.microsoft.com/office/drawing/2014/main" id="{9DFEDD7F-79B1-4B15-BF21-DFE6C2FFED9B}"/>
              </a:ext>
            </a:extLst>
          </p:cNvPr>
          <p:cNvSpPr txBox="1">
            <a:spLocks/>
          </p:cNvSpPr>
          <p:nvPr/>
        </p:nvSpPr>
        <p:spPr>
          <a:xfrm>
            <a:off x="1180008" y="1888611"/>
            <a:ext cx="9831977" cy="1514334"/>
          </a:xfrm>
          <a:prstGeom prst="rect">
            <a:avLst/>
          </a:prstGeom>
          <a:noFill/>
          <a:ln>
            <a:noFill/>
          </a:ln>
        </p:spPr>
        <p:txBody>
          <a:bodyPr spcFirstLastPara="1" wrap="square" lIns="0"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800" b="0" dirty="0">
                <a:solidFill>
                  <a:schemeClr val="tx1"/>
                </a:solidFill>
              </a:rPr>
              <a:t>A </a:t>
            </a:r>
            <a:r>
              <a:rPr lang="en-US" sz="1800" b="0" dirty="0">
                <a:solidFill>
                  <a:schemeClr val="accent1"/>
                </a:solidFill>
              </a:rPr>
              <a:t>branch</a:t>
            </a:r>
            <a:r>
              <a:rPr lang="en-US" sz="1800" b="0" dirty="0">
                <a:solidFill>
                  <a:schemeClr val="tx1"/>
                </a:solidFill>
              </a:rPr>
              <a:t> is an independent line of </a:t>
            </a:r>
            <a:r>
              <a:rPr lang="en-US" sz="1800" b="0" dirty="0">
                <a:solidFill>
                  <a:schemeClr val="accent1"/>
                </a:solidFill>
              </a:rPr>
              <a:t>commits</a:t>
            </a:r>
            <a:r>
              <a:rPr lang="en-US" sz="1800" b="0" dirty="0">
                <a:solidFill>
                  <a:schemeClr val="tx1"/>
                </a:solidFill>
              </a:rPr>
              <a:t>.</a:t>
            </a:r>
            <a:br>
              <a:rPr lang="en-US" sz="1800" b="0" dirty="0">
                <a:solidFill>
                  <a:schemeClr val="tx1"/>
                </a:solidFill>
              </a:rPr>
            </a:br>
            <a:r>
              <a:rPr lang="en-US" sz="1800" b="0" dirty="0">
                <a:solidFill>
                  <a:schemeClr val="tx1"/>
                </a:solidFill>
              </a:rPr>
              <a:t>When a branch is created, it will ‘inherit’ the commits of its ‘parent’ branch at that moment. Commits added to the ‘parent’ branch will not be added to the ‘child’ branches and commits added to the ‘child’ branches will not be added to their ‘parent’ branches. Just like repositories, branches can be local and remote as well and they are not automatically synchronized.</a:t>
            </a:r>
            <a:endParaRPr lang="ro-RO" sz="1800" b="0" dirty="0">
              <a:solidFill>
                <a:schemeClr val="tx1"/>
              </a:solidFill>
            </a:endParaRPr>
          </a:p>
        </p:txBody>
      </p:sp>
      <p:cxnSp>
        <p:nvCxnSpPr>
          <p:cNvPr id="13" name="Straight Connector 12">
            <a:extLst>
              <a:ext uri="{FF2B5EF4-FFF2-40B4-BE49-F238E27FC236}">
                <a16:creationId xmlns:a16="http://schemas.microsoft.com/office/drawing/2014/main" id="{15E2FD9C-57B4-4DB8-B28B-16F22E9DDE3C}"/>
              </a:ext>
            </a:extLst>
          </p:cNvPr>
          <p:cNvCxnSpPr/>
          <p:nvPr/>
        </p:nvCxnSpPr>
        <p:spPr>
          <a:xfrm flipV="1">
            <a:off x="1420829" y="3488659"/>
            <a:ext cx="0" cy="19619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E312341-E748-469A-9416-ED158ED286B3}"/>
              </a:ext>
            </a:extLst>
          </p:cNvPr>
          <p:cNvSpPr/>
          <p:nvPr/>
        </p:nvSpPr>
        <p:spPr>
          <a:xfrm>
            <a:off x="1309858" y="4866952"/>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o-RO" dirty="0"/>
          </a:p>
        </p:txBody>
      </p:sp>
      <p:sp>
        <p:nvSpPr>
          <p:cNvPr id="15" name="Oval 14">
            <a:extLst>
              <a:ext uri="{FF2B5EF4-FFF2-40B4-BE49-F238E27FC236}">
                <a16:creationId xmlns:a16="http://schemas.microsoft.com/office/drawing/2014/main" id="{4B49B999-AFB3-4A8F-9D4A-DD849CD38E7B}"/>
              </a:ext>
            </a:extLst>
          </p:cNvPr>
          <p:cNvSpPr/>
          <p:nvPr/>
        </p:nvSpPr>
        <p:spPr>
          <a:xfrm>
            <a:off x="1309857" y="4349095"/>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o-RO" dirty="0"/>
          </a:p>
        </p:txBody>
      </p:sp>
      <p:sp>
        <p:nvSpPr>
          <p:cNvPr id="16" name="Oval 15">
            <a:extLst>
              <a:ext uri="{FF2B5EF4-FFF2-40B4-BE49-F238E27FC236}">
                <a16:creationId xmlns:a16="http://schemas.microsoft.com/office/drawing/2014/main" id="{31C509CF-993D-4339-92F7-5FF0A6DC606D}"/>
              </a:ext>
            </a:extLst>
          </p:cNvPr>
          <p:cNvSpPr/>
          <p:nvPr/>
        </p:nvSpPr>
        <p:spPr>
          <a:xfrm>
            <a:off x="1309857" y="3834969"/>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o-RO" dirty="0"/>
          </a:p>
        </p:txBody>
      </p:sp>
      <p:sp>
        <p:nvSpPr>
          <p:cNvPr id="18" name="TextBox 17">
            <a:extLst>
              <a:ext uri="{FF2B5EF4-FFF2-40B4-BE49-F238E27FC236}">
                <a16:creationId xmlns:a16="http://schemas.microsoft.com/office/drawing/2014/main" id="{6CED17F4-7FC2-4F74-A080-651ABBBDB856}"/>
              </a:ext>
            </a:extLst>
          </p:cNvPr>
          <p:cNvSpPr txBox="1"/>
          <p:nvPr/>
        </p:nvSpPr>
        <p:spPr>
          <a:xfrm>
            <a:off x="949950" y="5591158"/>
            <a:ext cx="941754" cy="307777"/>
          </a:xfrm>
          <a:prstGeom prst="rect">
            <a:avLst/>
          </a:prstGeom>
          <a:noFill/>
        </p:spPr>
        <p:txBody>
          <a:bodyPr wrap="square" rtlCol="0">
            <a:spAutoFit/>
          </a:bodyPr>
          <a:lstStyle/>
          <a:p>
            <a:pPr algn="ctr"/>
            <a:r>
              <a:rPr lang="en-US" dirty="0"/>
              <a:t>Branch</a:t>
            </a:r>
            <a:endParaRPr lang="ro-RO" dirty="0"/>
          </a:p>
        </p:txBody>
      </p:sp>
      <p:cxnSp>
        <p:nvCxnSpPr>
          <p:cNvPr id="20" name="Straight Arrow Connector 19">
            <a:extLst>
              <a:ext uri="{FF2B5EF4-FFF2-40B4-BE49-F238E27FC236}">
                <a16:creationId xmlns:a16="http://schemas.microsoft.com/office/drawing/2014/main" id="{06AEEBED-0295-4136-9FD9-8892FA704F4B}"/>
              </a:ext>
            </a:extLst>
          </p:cNvPr>
          <p:cNvCxnSpPr>
            <a:cxnSpLocks/>
            <a:endCxn id="16" idx="6"/>
          </p:cNvCxnSpPr>
          <p:nvPr/>
        </p:nvCxnSpPr>
        <p:spPr>
          <a:xfrm flipH="1" flipV="1">
            <a:off x="1531798" y="3950379"/>
            <a:ext cx="1194049" cy="35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CF8492-0757-4317-AF0B-8213DBDE2948}"/>
              </a:ext>
            </a:extLst>
          </p:cNvPr>
          <p:cNvCxnSpPr>
            <a:cxnSpLocks/>
            <a:endCxn id="15" idx="6"/>
          </p:cNvCxnSpPr>
          <p:nvPr/>
        </p:nvCxnSpPr>
        <p:spPr>
          <a:xfrm flipH="1" flipV="1">
            <a:off x="1531798" y="4464505"/>
            <a:ext cx="1194049" cy="20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29D3C4-DAB3-41CB-B606-B9EB5F9E5288}"/>
              </a:ext>
            </a:extLst>
          </p:cNvPr>
          <p:cNvCxnSpPr>
            <a:cxnSpLocks/>
          </p:cNvCxnSpPr>
          <p:nvPr/>
        </p:nvCxnSpPr>
        <p:spPr>
          <a:xfrm flipH="1">
            <a:off x="1531799" y="4640931"/>
            <a:ext cx="1194048" cy="341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435B4D-2EF7-4722-83C0-62E5662738E8}"/>
              </a:ext>
            </a:extLst>
          </p:cNvPr>
          <p:cNvSpPr txBox="1"/>
          <p:nvPr/>
        </p:nvSpPr>
        <p:spPr>
          <a:xfrm>
            <a:off x="2638187" y="4331578"/>
            <a:ext cx="941754" cy="307777"/>
          </a:xfrm>
          <a:prstGeom prst="rect">
            <a:avLst/>
          </a:prstGeom>
          <a:noFill/>
        </p:spPr>
        <p:txBody>
          <a:bodyPr wrap="square" rtlCol="0">
            <a:spAutoFit/>
          </a:bodyPr>
          <a:lstStyle/>
          <a:p>
            <a:pPr algn="ctr"/>
            <a:r>
              <a:rPr lang="en-US" dirty="0"/>
              <a:t>Commits</a:t>
            </a:r>
            <a:endParaRPr lang="ro-RO" dirty="0"/>
          </a:p>
        </p:txBody>
      </p:sp>
      <p:sp>
        <p:nvSpPr>
          <p:cNvPr id="44" name="TextBox 43">
            <a:extLst>
              <a:ext uri="{FF2B5EF4-FFF2-40B4-BE49-F238E27FC236}">
                <a16:creationId xmlns:a16="http://schemas.microsoft.com/office/drawing/2014/main" id="{3968103B-47C8-48C5-B49E-A2C6CB0A6A3E}"/>
              </a:ext>
            </a:extLst>
          </p:cNvPr>
          <p:cNvSpPr txBox="1"/>
          <p:nvPr/>
        </p:nvSpPr>
        <p:spPr>
          <a:xfrm>
            <a:off x="949950" y="5925210"/>
            <a:ext cx="941754" cy="307777"/>
          </a:xfrm>
          <a:prstGeom prst="rect">
            <a:avLst/>
          </a:prstGeom>
          <a:noFill/>
        </p:spPr>
        <p:txBody>
          <a:bodyPr wrap="square" rtlCol="0">
            <a:spAutoFit/>
          </a:bodyPr>
          <a:lstStyle/>
          <a:p>
            <a:pPr algn="ctr"/>
            <a:r>
              <a:rPr lang="en-US" i="1" dirty="0"/>
              <a:t>Fig. 1</a:t>
            </a:r>
            <a:endParaRPr lang="ro-RO" i="1" dirty="0"/>
          </a:p>
        </p:txBody>
      </p:sp>
      <p:cxnSp>
        <p:nvCxnSpPr>
          <p:cNvPr id="45" name="Straight Connector 44">
            <a:extLst>
              <a:ext uri="{FF2B5EF4-FFF2-40B4-BE49-F238E27FC236}">
                <a16:creationId xmlns:a16="http://schemas.microsoft.com/office/drawing/2014/main" id="{5BEAA64E-7DE8-4A3F-BD70-F3141997A1A3}"/>
              </a:ext>
            </a:extLst>
          </p:cNvPr>
          <p:cNvCxnSpPr/>
          <p:nvPr/>
        </p:nvCxnSpPr>
        <p:spPr>
          <a:xfrm flipV="1">
            <a:off x="5346238" y="3429219"/>
            <a:ext cx="0" cy="19619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28C053EC-BCF2-471B-84FE-3FC4432E23D4}"/>
              </a:ext>
            </a:extLst>
          </p:cNvPr>
          <p:cNvSpPr/>
          <p:nvPr/>
        </p:nvSpPr>
        <p:spPr>
          <a:xfrm>
            <a:off x="5235267" y="4807512"/>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a:t>
            </a:r>
            <a:endParaRPr lang="ro-RO" dirty="0"/>
          </a:p>
        </p:txBody>
      </p:sp>
      <p:sp>
        <p:nvSpPr>
          <p:cNvPr id="47" name="Oval 46">
            <a:extLst>
              <a:ext uri="{FF2B5EF4-FFF2-40B4-BE49-F238E27FC236}">
                <a16:creationId xmlns:a16="http://schemas.microsoft.com/office/drawing/2014/main" id="{92035A71-B2C1-4068-9110-C0C5EC31A6C8}"/>
              </a:ext>
            </a:extLst>
          </p:cNvPr>
          <p:cNvSpPr/>
          <p:nvPr/>
        </p:nvSpPr>
        <p:spPr>
          <a:xfrm>
            <a:off x="5235266" y="4289655"/>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endParaRPr lang="ro-RO" dirty="0"/>
          </a:p>
        </p:txBody>
      </p:sp>
      <p:sp>
        <p:nvSpPr>
          <p:cNvPr id="48" name="Oval 47">
            <a:extLst>
              <a:ext uri="{FF2B5EF4-FFF2-40B4-BE49-F238E27FC236}">
                <a16:creationId xmlns:a16="http://schemas.microsoft.com/office/drawing/2014/main" id="{1CAFF316-0B2F-4D40-987D-22AE7AAA1E22}"/>
              </a:ext>
            </a:extLst>
          </p:cNvPr>
          <p:cNvSpPr/>
          <p:nvPr/>
        </p:nvSpPr>
        <p:spPr>
          <a:xfrm>
            <a:off x="5235266" y="3775529"/>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endParaRPr lang="ro-RO" dirty="0"/>
          </a:p>
        </p:txBody>
      </p:sp>
      <p:sp>
        <p:nvSpPr>
          <p:cNvPr id="49" name="TextBox 48">
            <a:extLst>
              <a:ext uri="{FF2B5EF4-FFF2-40B4-BE49-F238E27FC236}">
                <a16:creationId xmlns:a16="http://schemas.microsoft.com/office/drawing/2014/main" id="{04B14C65-CF9A-4532-8D4F-59797EB01046}"/>
              </a:ext>
            </a:extLst>
          </p:cNvPr>
          <p:cNvSpPr txBox="1"/>
          <p:nvPr/>
        </p:nvSpPr>
        <p:spPr>
          <a:xfrm>
            <a:off x="4875359" y="5531718"/>
            <a:ext cx="941754" cy="276999"/>
          </a:xfrm>
          <a:prstGeom prst="rect">
            <a:avLst/>
          </a:prstGeom>
          <a:noFill/>
        </p:spPr>
        <p:txBody>
          <a:bodyPr wrap="square" rtlCol="0">
            <a:spAutoFit/>
          </a:bodyPr>
          <a:lstStyle/>
          <a:p>
            <a:pPr algn="ctr"/>
            <a:r>
              <a:rPr lang="en-US" sz="1200" dirty="0"/>
              <a:t>Branch A</a:t>
            </a:r>
            <a:endParaRPr lang="ro-RO" sz="1200" dirty="0"/>
          </a:p>
        </p:txBody>
      </p:sp>
      <p:sp>
        <p:nvSpPr>
          <p:cNvPr id="54" name="TextBox 53">
            <a:extLst>
              <a:ext uri="{FF2B5EF4-FFF2-40B4-BE49-F238E27FC236}">
                <a16:creationId xmlns:a16="http://schemas.microsoft.com/office/drawing/2014/main" id="{F8C3D325-DC7B-4102-AD27-26025178B24B}"/>
              </a:ext>
            </a:extLst>
          </p:cNvPr>
          <p:cNvSpPr txBox="1"/>
          <p:nvPr/>
        </p:nvSpPr>
        <p:spPr>
          <a:xfrm>
            <a:off x="5434648" y="5899245"/>
            <a:ext cx="941754" cy="307777"/>
          </a:xfrm>
          <a:prstGeom prst="rect">
            <a:avLst/>
          </a:prstGeom>
          <a:noFill/>
        </p:spPr>
        <p:txBody>
          <a:bodyPr wrap="square" rtlCol="0">
            <a:spAutoFit/>
          </a:bodyPr>
          <a:lstStyle/>
          <a:p>
            <a:pPr algn="ctr"/>
            <a:r>
              <a:rPr lang="en-US" i="1" dirty="0"/>
              <a:t>Fig. 2</a:t>
            </a:r>
            <a:endParaRPr lang="ro-RO" i="1" dirty="0"/>
          </a:p>
        </p:txBody>
      </p:sp>
      <p:cxnSp>
        <p:nvCxnSpPr>
          <p:cNvPr id="55" name="Straight Connector 54">
            <a:extLst>
              <a:ext uri="{FF2B5EF4-FFF2-40B4-BE49-F238E27FC236}">
                <a16:creationId xmlns:a16="http://schemas.microsoft.com/office/drawing/2014/main" id="{4C0A44AD-DA3A-4505-8824-76650AB6ABB2}"/>
              </a:ext>
            </a:extLst>
          </p:cNvPr>
          <p:cNvCxnSpPr>
            <a:cxnSpLocks/>
          </p:cNvCxnSpPr>
          <p:nvPr/>
        </p:nvCxnSpPr>
        <p:spPr>
          <a:xfrm flipV="1">
            <a:off x="5346234" y="4482155"/>
            <a:ext cx="1030172" cy="1956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D8A465-0D64-40FF-97EF-1814D97A0446}"/>
              </a:ext>
            </a:extLst>
          </p:cNvPr>
          <p:cNvCxnSpPr>
            <a:cxnSpLocks/>
          </p:cNvCxnSpPr>
          <p:nvPr/>
        </p:nvCxnSpPr>
        <p:spPr>
          <a:xfrm>
            <a:off x="6376406" y="3393991"/>
            <a:ext cx="0" cy="10914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26233D6-B3DC-4C85-913C-9326ADF0A08C}"/>
              </a:ext>
            </a:extLst>
          </p:cNvPr>
          <p:cNvSpPr txBox="1"/>
          <p:nvPr/>
        </p:nvSpPr>
        <p:spPr>
          <a:xfrm>
            <a:off x="5905529" y="4684273"/>
            <a:ext cx="941754" cy="276999"/>
          </a:xfrm>
          <a:prstGeom prst="rect">
            <a:avLst/>
          </a:prstGeom>
          <a:noFill/>
        </p:spPr>
        <p:txBody>
          <a:bodyPr wrap="square" rtlCol="0">
            <a:spAutoFit/>
          </a:bodyPr>
          <a:lstStyle/>
          <a:p>
            <a:pPr algn="ctr"/>
            <a:r>
              <a:rPr lang="en-US" sz="1200" dirty="0"/>
              <a:t>Branch B</a:t>
            </a:r>
            <a:endParaRPr lang="ro-RO" sz="1200" dirty="0"/>
          </a:p>
        </p:txBody>
      </p:sp>
      <p:sp>
        <p:nvSpPr>
          <p:cNvPr id="65" name="Oval 64">
            <a:extLst>
              <a:ext uri="{FF2B5EF4-FFF2-40B4-BE49-F238E27FC236}">
                <a16:creationId xmlns:a16="http://schemas.microsoft.com/office/drawing/2014/main" id="{4360048E-AF98-42AD-A61B-A3FA0448E8AB}"/>
              </a:ext>
            </a:extLst>
          </p:cNvPr>
          <p:cNvSpPr/>
          <p:nvPr/>
        </p:nvSpPr>
        <p:spPr>
          <a:xfrm>
            <a:off x="6265433" y="4296389"/>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a:p>
            <a:pPr algn="ctr"/>
            <a:r>
              <a:rPr lang="en-US" dirty="0"/>
              <a:t>4</a:t>
            </a:r>
          </a:p>
          <a:p>
            <a:pPr algn="ctr"/>
            <a:endParaRPr lang="ro-RO" dirty="0"/>
          </a:p>
        </p:txBody>
      </p:sp>
      <p:sp>
        <p:nvSpPr>
          <p:cNvPr id="66" name="Oval 65">
            <a:extLst>
              <a:ext uri="{FF2B5EF4-FFF2-40B4-BE49-F238E27FC236}">
                <a16:creationId xmlns:a16="http://schemas.microsoft.com/office/drawing/2014/main" id="{52298859-74CA-439A-A5C5-1793622959FD}"/>
              </a:ext>
            </a:extLst>
          </p:cNvPr>
          <p:cNvSpPr/>
          <p:nvPr/>
        </p:nvSpPr>
        <p:spPr>
          <a:xfrm>
            <a:off x="6265432" y="3775529"/>
            <a:ext cx="221941" cy="23082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p>
        </p:txBody>
      </p:sp>
      <p:sp>
        <p:nvSpPr>
          <p:cNvPr id="67" name="Text Placeholder 2">
            <a:extLst>
              <a:ext uri="{FF2B5EF4-FFF2-40B4-BE49-F238E27FC236}">
                <a16:creationId xmlns:a16="http://schemas.microsoft.com/office/drawing/2014/main" id="{B579D0F6-767A-499E-A57B-1F16A01299D0}"/>
              </a:ext>
            </a:extLst>
          </p:cNvPr>
          <p:cNvSpPr txBox="1">
            <a:spLocks/>
          </p:cNvSpPr>
          <p:nvPr/>
        </p:nvSpPr>
        <p:spPr>
          <a:xfrm>
            <a:off x="6958256" y="3614678"/>
            <a:ext cx="4803495" cy="2558869"/>
          </a:xfrm>
          <a:prstGeom prst="rect">
            <a:avLst/>
          </a:prstGeom>
          <a:noFill/>
          <a:ln>
            <a:noFill/>
          </a:ln>
        </p:spPr>
        <p:txBody>
          <a:bodyPr spcFirstLastPara="1" wrap="square" lIns="0"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800" b="0" dirty="0">
                <a:solidFill>
                  <a:schemeClr val="tx1"/>
                </a:solidFill>
              </a:rPr>
              <a:t>For example, in the second figure, branch A initially contained only the commit 1 when branch B was created. Commits 2 and 3 that were added to branch A were not added to branch B.</a:t>
            </a:r>
          </a:p>
          <a:p>
            <a:r>
              <a:rPr lang="en-US" sz="1800" b="0" dirty="0">
                <a:solidFill>
                  <a:schemeClr val="tx1"/>
                </a:solidFill>
              </a:rPr>
              <a:t>Thus, branch A contains commit 1, 2 and 3, while branch B contains commit 1, 4 and 5.</a:t>
            </a:r>
            <a:endParaRPr lang="ro-RO" sz="1800" b="0" dirty="0">
              <a:solidFill>
                <a:schemeClr val="tx1"/>
              </a:solidFill>
            </a:endParaRPr>
          </a:p>
        </p:txBody>
      </p:sp>
    </p:spTree>
    <p:extLst>
      <p:ext uri="{BB962C8B-B14F-4D97-AF65-F5344CB8AC3E}">
        <p14:creationId xmlns:p14="http://schemas.microsoft.com/office/powerpoint/2010/main" val="42563497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D983-C1A8-4140-BF8E-C1678232E22D}"/>
              </a:ext>
            </a:extLst>
          </p:cNvPr>
          <p:cNvSpPr>
            <a:spLocks noGrp="1"/>
          </p:cNvSpPr>
          <p:nvPr>
            <p:ph type="title"/>
          </p:nvPr>
        </p:nvSpPr>
        <p:spPr/>
        <p:txBody>
          <a:bodyPr/>
          <a:lstStyle/>
          <a:p>
            <a:r>
              <a:rPr lang="en-US" dirty="0">
                <a:solidFill>
                  <a:schemeClr val="accent1"/>
                </a:solidFill>
              </a:rPr>
              <a:t>GIT</a:t>
            </a:r>
            <a:r>
              <a:rPr lang="en-US" dirty="0"/>
              <a:t> – Main Concepts</a:t>
            </a:r>
            <a:endParaRPr lang="ro-RO" dirty="0"/>
          </a:p>
        </p:txBody>
      </p:sp>
      <p:sp>
        <p:nvSpPr>
          <p:cNvPr id="7" name="Text Placeholder 2">
            <a:extLst>
              <a:ext uri="{FF2B5EF4-FFF2-40B4-BE49-F238E27FC236}">
                <a16:creationId xmlns:a16="http://schemas.microsoft.com/office/drawing/2014/main" id="{2475078C-BF6C-45CF-93BF-929D517DE334}"/>
              </a:ext>
            </a:extLst>
          </p:cNvPr>
          <p:cNvSpPr>
            <a:spLocks noGrp="1"/>
          </p:cNvSpPr>
          <p:nvPr>
            <p:ph type="body" idx="1"/>
          </p:nvPr>
        </p:nvSpPr>
        <p:spPr>
          <a:xfrm>
            <a:off x="1180008" y="1466908"/>
            <a:ext cx="9831977" cy="424732"/>
          </a:xfrm>
        </p:spPr>
        <p:txBody>
          <a:bodyPr/>
          <a:lstStyle/>
          <a:p>
            <a:r>
              <a:rPr lang="en-US" dirty="0"/>
              <a:t>Branch – part 2</a:t>
            </a:r>
            <a:endParaRPr lang="ro-RO" dirty="0"/>
          </a:p>
        </p:txBody>
      </p:sp>
      <p:sp>
        <p:nvSpPr>
          <p:cNvPr id="8" name="Text Placeholder 2">
            <a:extLst>
              <a:ext uri="{FF2B5EF4-FFF2-40B4-BE49-F238E27FC236}">
                <a16:creationId xmlns:a16="http://schemas.microsoft.com/office/drawing/2014/main" id="{9DFEDD7F-79B1-4B15-BF21-DFE6C2FFED9B}"/>
              </a:ext>
            </a:extLst>
          </p:cNvPr>
          <p:cNvSpPr txBox="1">
            <a:spLocks/>
          </p:cNvSpPr>
          <p:nvPr/>
        </p:nvSpPr>
        <p:spPr>
          <a:xfrm>
            <a:off x="1180008" y="1888611"/>
            <a:ext cx="9831977" cy="1795622"/>
          </a:xfrm>
          <a:prstGeom prst="rect">
            <a:avLst/>
          </a:prstGeom>
          <a:noFill/>
          <a:ln>
            <a:noFill/>
          </a:ln>
        </p:spPr>
        <p:txBody>
          <a:bodyPr spcFirstLastPara="1" wrap="square" lIns="0"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rgbClr val="DF411C"/>
              </a:buClr>
              <a:buSzPts val="2400"/>
              <a:buFont typeface="Arial"/>
              <a:buNone/>
              <a:defRPr sz="2400" b="1" i="0" u="none" strike="noStrike" cap="none">
                <a:solidFill>
                  <a:srgbClr val="DF411C"/>
                </a:solidFill>
                <a:latin typeface="Arial Narrow"/>
                <a:ea typeface="Arial Narrow"/>
                <a:cs typeface="Arial Narrow"/>
                <a:sym typeface="Arial Narrow"/>
              </a:defRPr>
            </a:lvl1pPr>
            <a:lvl2pPr marL="914400" marR="0" lvl="1" indent="-228600" algn="l" rtl="0">
              <a:lnSpc>
                <a:spcPct val="90000"/>
              </a:lnSpc>
              <a:spcBef>
                <a:spcPts val="500"/>
              </a:spcBef>
              <a:spcAft>
                <a:spcPts val="0"/>
              </a:spcAft>
              <a:buClr>
                <a:srgbClr val="DE411B"/>
              </a:buClr>
              <a:buSzPts val="1600"/>
              <a:buFont typeface="Noto Sans Symbols"/>
              <a:buNone/>
              <a:defRPr sz="1600" b="0" i="0" u="none" strike="noStrike" cap="none">
                <a:solidFill>
                  <a:srgbClr val="4A4E52"/>
                </a:solidFill>
                <a:latin typeface="Arial"/>
                <a:ea typeface="Arial"/>
                <a:cs typeface="Arial"/>
                <a:sym typeface="Arial"/>
              </a:defRPr>
            </a:lvl2pPr>
            <a:lvl3pPr marL="1371600" marR="0" lvl="2" indent="-330200" algn="l" rtl="0">
              <a:lnSpc>
                <a:spcPct val="90000"/>
              </a:lnSpc>
              <a:spcBef>
                <a:spcPts val="500"/>
              </a:spcBef>
              <a:spcAft>
                <a:spcPts val="0"/>
              </a:spcAft>
              <a:buClr>
                <a:srgbClr val="81ADB5"/>
              </a:buClr>
              <a:buSzPts val="1600"/>
              <a:buFont typeface="Arial"/>
              <a:buChar char="•"/>
              <a:defRPr sz="1600" b="0" i="0" u="none" strike="noStrike" cap="none">
                <a:solidFill>
                  <a:srgbClr val="4A4E52"/>
                </a:solidFill>
                <a:latin typeface="Arial"/>
                <a:ea typeface="Arial"/>
                <a:cs typeface="Arial"/>
                <a:sym typeface="Arial"/>
              </a:defRPr>
            </a:lvl3pPr>
            <a:lvl4pPr marL="1828800" marR="0" lvl="3" indent="-323850" algn="l" rtl="0">
              <a:lnSpc>
                <a:spcPct val="90000"/>
              </a:lnSpc>
              <a:spcBef>
                <a:spcPts val="500"/>
              </a:spcBef>
              <a:spcAft>
                <a:spcPts val="0"/>
              </a:spcAft>
              <a:buClr>
                <a:srgbClr val="4A4E52"/>
              </a:buClr>
              <a:buSzPts val="1500"/>
              <a:buFont typeface="Calibri"/>
              <a:buChar char="-"/>
              <a:defRPr sz="1500" b="0" i="0" u="none" strike="noStrike" cap="none">
                <a:solidFill>
                  <a:srgbClr val="4A4E52"/>
                </a:solidFill>
                <a:latin typeface="Arial"/>
                <a:ea typeface="Arial"/>
                <a:cs typeface="Arial"/>
                <a:sym typeface="Arial"/>
              </a:defRPr>
            </a:lvl4pPr>
            <a:lvl5pPr marL="2286000" marR="0" lvl="4" indent="-317500" algn="l" rtl="0">
              <a:lnSpc>
                <a:spcPct val="90000"/>
              </a:lnSpc>
              <a:spcBef>
                <a:spcPts val="500"/>
              </a:spcBef>
              <a:spcAft>
                <a:spcPts val="0"/>
              </a:spcAft>
              <a:buClr>
                <a:srgbClr val="4A4E52"/>
              </a:buClr>
              <a:buSzPts val="1400"/>
              <a:buFont typeface="Arial"/>
              <a:buChar char="•"/>
              <a:defRPr sz="1400" b="0" i="0" u="none" strike="noStrike" cap="none">
                <a:solidFill>
                  <a:srgbClr val="4A4E5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sz="1800" b="0" dirty="0">
                <a:solidFill>
                  <a:schemeClr val="tx1"/>
                </a:solidFill>
              </a:rPr>
              <a:t>Every repository will have a ‘main’ or ‘master’ branch. That is a branch that does not have a parent branch and any other branches start from it either directly or indirectly. </a:t>
            </a:r>
          </a:p>
          <a:p>
            <a:r>
              <a:rPr lang="en-US" sz="1800" b="0" dirty="0">
                <a:solidFill>
                  <a:schemeClr val="tx1"/>
                </a:solidFill>
              </a:rPr>
              <a:t>Also, important branches can be protected. This means that they cannot be pushed to. In order to add commits to a protected branch, your changes must be merged through a </a:t>
            </a:r>
            <a:r>
              <a:rPr lang="en-US" sz="1800" b="0" dirty="0">
                <a:solidFill>
                  <a:schemeClr val="accent1"/>
                </a:solidFill>
              </a:rPr>
              <a:t>merge request</a:t>
            </a:r>
            <a:r>
              <a:rPr lang="en-US" sz="1800" b="0" dirty="0">
                <a:solidFill>
                  <a:schemeClr val="tx1"/>
                </a:solidFill>
              </a:rPr>
              <a:t>. This ensures that all changes made in these branches will be reviewed and double-checked in order to ensure consistency and stability.</a:t>
            </a:r>
            <a:endParaRPr lang="ro-RO" sz="1800" b="0" dirty="0">
              <a:solidFill>
                <a:schemeClr val="tx1"/>
              </a:solidFill>
            </a:endParaRPr>
          </a:p>
        </p:txBody>
      </p:sp>
    </p:spTree>
    <p:extLst>
      <p:ext uri="{BB962C8B-B14F-4D97-AF65-F5344CB8AC3E}">
        <p14:creationId xmlns:p14="http://schemas.microsoft.com/office/powerpoint/2010/main" val="1228373224"/>
      </p:ext>
    </p:extLst>
  </p:cSld>
  <p:clrMapOvr>
    <a:masterClrMapping/>
  </p:clrMapOvr>
  <p:transition spd="slow">
    <p:push dir="u"/>
  </p:transition>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9DBEF93B8BCBD4CB234424471AE7B91" ma:contentTypeVersion="4" ma:contentTypeDescription="Create a new document." ma:contentTypeScope="" ma:versionID="c07027c6d523cfea763b31eb5c89c59d">
  <xsd:schema xmlns:xsd="http://www.w3.org/2001/XMLSchema" xmlns:xs="http://www.w3.org/2001/XMLSchema" xmlns:p="http://schemas.microsoft.com/office/2006/metadata/properties" xmlns:ns2="311b6f1f-c44d-49c1-840a-acfa1de808c1" xmlns:ns3="32c2d6a6-a785-4b8c-a36d-47de715a5146" targetNamespace="http://schemas.microsoft.com/office/2006/metadata/properties" ma:root="true" ma:fieldsID="04a52ace9c86a034d80eacf0dedd8433" ns2:_="" ns3:_="">
    <xsd:import namespace="311b6f1f-c44d-49c1-840a-acfa1de808c1"/>
    <xsd:import namespace="32c2d6a6-a785-4b8c-a36d-47de715a514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1b6f1f-c44d-49c1-840a-acfa1de808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c2d6a6-a785-4b8c-a36d-47de715a514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AED5AC-8D62-4D71-A378-3AE1DEB72FBD}">
  <ds:schemaRefs>
    <ds:schemaRef ds:uri="http://schemas.microsoft.com/sharepoint/v3/contenttype/forms"/>
  </ds:schemaRefs>
</ds:datastoreItem>
</file>

<file path=customXml/itemProps2.xml><?xml version="1.0" encoding="utf-8"?>
<ds:datastoreItem xmlns:ds="http://schemas.openxmlformats.org/officeDocument/2006/customXml" ds:itemID="{AB0F6FFC-2DB7-4F09-8E0A-19C4FF7F9DDF}">
  <ds:schemaRefs>
    <ds:schemaRef ds:uri="311b6f1f-c44d-49c1-840a-acfa1de808c1"/>
    <ds:schemaRef ds:uri="32c2d6a6-a785-4b8c-a36d-47de715a51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06D4F6D-4931-40B8-BAFA-711E3BB0844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598</TotalTime>
  <Words>3537</Words>
  <Application>Microsoft Office PowerPoint</Application>
  <PresentationFormat>Widescreen</PresentationFormat>
  <Paragraphs>428</Paragraphs>
  <Slides>39</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Arial Narrow</vt:lpstr>
      <vt:lpstr>Wingdings</vt:lpstr>
      <vt:lpstr>Helvetica Neue</vt:lpstr>
      <vt:lpstr>Noto Sans Symbols</vt:lpstr>
      <vt:lpstr>Endava PPT slides</vt:lpstr>
      <vt:lpstr>Git &amp; Maven Training</vt:lpstr>
      <vt:lpstr>AGENDA</vt:lpstr>
      <vt:lpstr>AGENDA</vt:lpstr>
      <vt:lpstr>GIT – What is Git?</vt:lpstr>
      <vt:lpstr>AGENDA</vt:lpstr>
      <vt:lpstr>GIT – Main Concepts</vt:lpstr>
      <vt:lpstr>GIT – Main Concepts</vt:lpstr>
      <vt:lpstr>GIT – Main Concepts</vt:lpstr>
      <vt:lpstr>GIT – Main Concepts</vt:lpstr>
      <vt:lpstr>GIT – Main Concepts</vt:lpstr>
      <vt:lpstr>GIT – Main Concepts</vt:lpstr>
      <vt:lpstr>AGENDA</vt:lpstr>
      <vt:lpstr>GIT – Basic Commands</vt:lpstr>
      <vt:lpstr>GIT – Basic Commands</vt:lpstr>
      <vt:lpstr>AGENDA</vt:lpstr>
      <vt:lpstr>GIT – Setup and Configuration</vt:lpstr>
      <vt:lpstr>GIT – Setup and Configuration</vt:lpstr>
      <vt:lpstr>AGENDA</vt:lpstr>
      <vt:lpstr>GIT – Demonstration</vt:lpstr>
      <vt:lpstr>GIT – Assignment</vt:lpstr>
      <vt:lpstr>Time for a short break!</vt:lpstr>
      <vt:lpstr>AGENDA</vt:lpstr>
      <vt:lpstr>Maven – What is Maven?</vt:lpstr>
      <vt:lpstr>AGENDA</vt:lpstr>
      <vt:lpstr>Maven – Maven Commands</vt:lpstr>
      <vt:lpstr>AGENDA</vt:lpstr>
      <vt:lpstr>Maven – Project Structure</vt:lpstr>
      <vt:lpstr>AGENDA</vt:lpstr>
      <vt:lpstr>Maven – POM Files</vt:lpstr>
      <vt:lpstr>Maven – POM Files</vt:lpstr>
      <vt:lpstr>AGENDA</vt:lpstr>
      <vt:lpstr>Maven – Dependency Management</vt:lpstr>
      <vt:lpstr>Maven – Dependency Management</vt:lpstr>
      <vt:lpstr>AGENDA</vt:lpstr>
      <vt:lpstr>Maven – Setup and Configuration</vt:lpstr>
      <vt:lpstr>AGENDA</vt:lpstr>
      <vt:lpstr>Maven – Demonstration</vt:lpstr>
      <vt:lpstr>Maven – Assignment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Alexandra Iacob</dc:creator>
  <cp:lastModifiedBy>Marius Catalin Mihai</cp:lastModifiedBy>
  <cp:revision>69</cp:revision>
  <dcterms:modified xsi:type="dcterms:W3CDTF">2024-07-23T06:54:07Z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0x010100A9DBEF93B8BCBD4CB234424471AE7B91</vt:lpwstr>
  </property>
</Properties>
</file>